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51" r:id="rId2"/>
  </p:sldMasterIdLst>
  <p:notesMasterIdLst>
    <p:notesMasterId r:id="rId52"/>
  </p:notesMasterIdLst>
  <p:sldIdLst>
    <p:sldId id="398" r:id="rId3"/>
    <p:sldId id="292" r:id="rId4"/>
    <p:sldId id="407" r:id="rId5"/>
    <p:sldId id="333" r:id="rId6"/>
    <p:sldId id="427" r:id="rId7"/>
    <p:sldId id="408" r:id="rId8"/>
    <p:sldId id="364" r:id="rId9"/>
    <p:sldId id="297" r:id="rId10"/>
    <p:sldId id="317" r:id="rId11"/>
    <p:sldId id="343" r:id="rId12"/>
    <p:sldId id="414" r:id="rId13"/>
    <p:sldId id="395" r:id="rId14"/>
    <p:sldId id="325" r:id="rId15"/>
    <p:sldId id="420" r:id="rId16"/>
    <p:sldId id="412" r:id="rId17"/>
    <p:sldId id="418" r:id="rId18"/>
    <p:sldId id="417" r:id="rId19"/>
    <p:sldId id="421" r:id="rId20"/>
    <p:sldId id="423" r:id="rId21"/>
    <p:sldId id="422" r:id="rId22"/>
    <p:sldId id="425" r:id="rId23"/>
    <p:sldId id="424" r:id="rId24"/>
    <p:sldId id="281" r:id="rId25"/>
    <p:sldId id="327" r:id="rId26"/>
    <p:sldId id="383" r:id="rId27"/>
    <p:sldId id="426" r:id="rId28"/>
    <p:sldId id="349" r:id="rId29"/>
    <p:sldId id="384" r:id="rId30"/>
    <p:sldId id="386" r:id="rId31"/>
    <p:sldId id="387" r:id="rId32"/>
    <p:sldId id="315" r:id="rId33"/>
    <p:sldId id="405" r:id="rId34"/>
    <p:sldId id="361" r:id="rId35"/>
    <p:sldId id="357" r:id="rId36"/>
    <p:sldId id="428" r:id="rId37"/>
    <p:sldId id="382" r:id="rId38"/>
    <p:sldId id="322" r:id="rId39"/>
    <p:sldId id="399" r:id="rId40"/>
    <p:sldId id="404" r:id="rId41"/>
    <p:sldId id="400" r:id="rId42"/>
    <p:sldId id="401" r:id="rId43"/>
    <p:sldId id="403" r:id="rId44"/>
    <p:sldId id="366" r:id="rId45"/>
    <p:sldId id="368" r:id="rId46"/>
    <p:sldId id="373" r:id="rId47"/>
    <p:sldId id="367" r:id="rId48"/>
    <p:sldId id="372" r:id="rId49"/>
    <p:sldId id="380" r:id="rId50"/>
    <p:sldId id="38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6" autoAdjust="0"/>
    <p:restoredTop sz="84516" autoAdjust="0"/>
  </p:normalViewPr>
  <p:slideViewPr>
    <p:cSldViewPr>
      <p:cViewPr>
        <p:scale>
          <a:sx n="70" d="100"/>
          <a:sy n="70" d="100"/>
        </p:scale>
        <p:origin x="-1819" y="-418"/>
      </p:cViewPr>
      <p:guideLst>
        <p:guide orient="horz" pos="2160"/>
        <p:guide pos="2880"/>
      </p:guideLst>
    </p:cSldViewPr>
  </p:slideViewPr>
  <p:outlineViewPr>
    <p:cViewPr>
      <p:scale>
        <a:sx n="33" d="100"/>
        <a:sy n="33" d="100"/>
      </p:scale>
      <p:origin x="0" y="14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sz="3600"/>
            </a:pPr>
            <a:r>
              <a:rPr lang="en-US" sz="3600" dirty="0" smtClean="0"/>
              <a:t>2012 </a:t>
            </a:r>
            <a:r>
              <a:rPr lang="en-US" sz="3600" dirty="0"/>
              <a:t>Fish Abundance </a:t>
            </a:r>
          </a:p>
        </c:rich>
      </c:tx>
      <c:layout>
        <c:manualLayout>
          <c:xMode val="edge"/>
          <c:yMode val="edge"/>
          <c:x val="0.24917488821649042"/>
          <c:y val="3.1668853893263342E-2"/>
        </c:manualLayout>
      </c:layout>
      <c:overlay val="0"/>
    </c:title>
    <c:autoTitleDeleted val="0"/>
    <c:plotArea>
      <c:layout>
        <c:manualLayout>
          <c:layoutTarget val="inner"/>
          <c:xMode val="edge"/>
          <c:yMode val="edge"/>
          <c:x val="0.13095323311858745"/>
          <c:y val="0.13402887139107611"/>
          <c:w val="0.78519197119590822"/>
          <c:h val="0.76947827354913967"/>
        </c:manualLayout>
      </c:layout>
      <c:barChart>
        <c:barDir val="col"/>
        <c:grouping val="clustered"/>
        <c:varyColors val="0"/>
        <c:ser>
          <c:idx val="0"/>
          <c:order val="0"/>
          <c:tx>
            <c:strRef>
              <c:f>'m2 summary '!$B$32</c:f>
              <c:strCache>
                <c:ptCount val="1"/>
                <c:pt idx="0">
                  <c:v>Reach 1 Abundance </c:v>
                </c:pt>
              </c:strCache>
            </c:strRef>
          </c:tx>
          <c:invertIfNegative val="0"/>
          <c:errBars>
            <c:errBarType val="plus"/>
            <c:errValType val="cust"/>
            <c:noEndCap val="0"/>
            <c:plus>
              <c:numRef>
                <c:f>'m2 summary '!$B$40:$B$44</c:f>
                <c:numCache>
                  <c:formatCode>General</c:formatCode>
                  <c:ptCount val="5"/>
                  <c:pt idx="0">
                    <c:v>3.1341755786088721E-2</c:v>
                  </c:pt>
                  <c:pt idx="1">
                    <c:v>3.9130732031813081E-3</c:v>
                  </c:pt>
                  <c:pt idx="2">
                    <c:v>7.9691015354062071E-4</c:v>
                  </c:pt>
                  <c:pt idx="3">
                    <c:v>3.1341755786088721E-2</c:v>
                  </c:pt>
                  <c:pt idx="4">
                    <c:v>8.9097263763831171E-3</c:v>
                  </c:pt>
                </c:numCache>
              </c:numRef>
            </c:plus>
            <c:minus>
              <c:numRef>
                <c:f>'m2 summary '!$B$40:$B$44</c:f>
                <c:numCache>
                  <c:formatCode>General</c:formatCode>
                  <c:ptCount val="5"/>
                  <c:pt idx="0">
                    <c:v>3.1341755786088721E-2</c:v>
                  </c:pt>
                  <c:pt idx="1">
                    <c:v>3.9130732031813081E-3</c:v>
                  </c:pt>
                  <c:pt idx="2">
                    <c:v>7.9691015354062071E-4</c:v>
                  </c:pt>
                  <c:pt idx="3">
                    <c:v>3.1341755786088721E-2</c:v>
                  </c:pt>
                  <c:pt idx="4">
                    <c:v>8.9097263763831171E-3</c:v>
                  </c:pt>
                </c:numCache>
              </c:numRef>
            </c:minus>
          </c:errBars>
          <c:cat>
            <c:strRef>
              <c:f>'m2 summary '!$A$33:$A$37</c:f>
              <c:strCache>
                <c:ptCount val="5"/>
                <c:pt idx="0">
                  <c:v>Chinook </c:v>
                </c:pt>
                <c:pt idx="1">
                  <c:v>Steelhead</c:v>
                </c:pt>
                <c:pt idx="2">
                  <c:v>Bull Trout </c:v>
                </c:pt>
                <c:pt idx="3">
                  <c:v>Sculpin</c:v>
                </c:pt>
                <c:pt idx="4">
                  <c:v>Brook Trout </c:v>
                </c:pt>
              </c:strCache>
            </c:strRef>
          </c:cat>
          <c:val>
            <c:numRef>
              <c:f>'m2 summary '!$B$33:$B$37</c:f>
              <c:numCache>
                <c:formatCode>0.000</c:formatCode>
                <c:ptCount val="5"/>
                <c:pt idx="0">
                  <c:v>6.9615912208504785E-2</c:v>
                </c:pt>
                <c:pt idx="1">
                  <c:v>5.2126200274348423E-2</c:v>
                </c:pt>
                <c:pt idx="2">
                  <c:v>4.1152263374485592E-3</c:v>
                </c:pt>
                <c:pt idx="3">
                  <c:v>0.37345679012345678</c:v>
                </c:pt>
                <c:pt idx="4">
                  <c:v>9.4650205761316872E-2</c:v>
                </c:pt>
              </c:numCache>
            </c:numRef>
          </c:val>
        </c:ser>
        <c:ser>
          <c:idx val="1"/>
          <c:order val="1"/>
          <c:tx>
            <c:strRef>
              <c:f>'m2 summary '!$C$32</c:f>
              <c:strCache>
                <c:ptCount val="1"/>
                <c:pt idx="0">
                  <c:v>Reach 2 Abundance </c:v>
                </c:pt>
              </c:strCache>
            </c:strRef>
          </c:tx>
          <c:invertIfNegative val="0"/>
          <c:errBars>
            <c:errBarType val="plus"/>
            <c:errValType val="cust"/>
            <c:noEndCap val="0"/>
            <c:plus>
              <c:numRef>
                <c:f>'m2 summary '!$C$40:$C$44</c:f>
                <c:numCache>
                  <c:formatCode>General</c:formatCode>
                  <c:ptCount val="5"/>
                  <c:pt idx="0">
                    <c:v>4.0421688535288184E-3</c:v>
                  </c:pt>
                  <c:pt idx="1">
                    <c:v>0</c:v>
                  </c:pt>
                  <c:pt idx="2">
                    <c:v>0</c:v>
                  </c:pt>
                  <c:pt idx="3">
                    <c:v>3.1310505304550881E-3</c:v>
                  </c:pt>
                  <c:pt idx="4">
                    <c:v>2.1349678260082698E-3</c:v>
                  </c:pt>
                </c:numCache>
              </c:numRef>
            </c:plus>
            <c:minus>
              <c:numRef>
                <c:f>'m2 summary '!$C$40:$C$44</c:f>
                <c:numCache>
                  <c:formatCode>General</c:formatCode>
                  <c:ptCount val="5"/>
                  <c:pt idx="0">
                    <c:v>4.0421688535288184E-3</c:v>
                  </c:pt>
                  <c:pt idx="1">
                    <c:v>0</c:v>
                  </c:pt>
                  <c:pt idx="2">
                    <c:v>0</c:v>
                  </c:pt>
                  <c:pt idx="3">
                    <c:v>3.1310505304550881E-3</c:v>
                  </c:pt>
                  <c:pt idx="4">
                    <c:v>2.1349678260082698E-3</c:v>
                  </c:pt>
                </c:numCache>
              </c:numRef>
            </c:minus>
          </c:errBars>
          <c:cat>
            <c:strRef>
              <c:f>'m2 summary '!$A$33:$A$37</c:f>
              <c:strCache>
                <c:ptCount val="5"/>
                <c:pt idx="0">
                  <c:v>Chinook </c:v>
                </c:pt>
                <c:pt idx="1">
                  <c:v>Steelhead</c:v>
                </c:pt>
                <c:pt idx="2">
                  <c:v>Bull Trout </c:v>
                </c:pt>
                <c:pt idx="3">
                  <c:v>Sculpin</c:v>
                </c:pt>
                <c:pt idx="4">
                  <c:v>Brook Trout </c:v>
                </c:pt>
              </c:strCache>
            </c:strRef>
          </c:cat>
          <c:val>
            <c:numRef>
              <c:f>'m2 summary '!$C$33:$C$37</c:f>
              <c:numCache>
                <c:formatCode>0.0000</c:formatCode>
                <c:ptCount val="5"/>
                <c:pt idx="0">
                  <c:v>7.3884626314293838E-3</c:v>
                </c:pt>
                <c:pt idx="1">
                  <c:v>2.7469925168134885E-3</c:v>
                </c:pt>
                <c:pt idx="2">
                  <c:v>0</c:v>
                </c:pt>
                <c:pt idx="3">
                  <c:v>2.7469925168134885E-3</c:v>
                </c:pt>
                <c:pt idx="4">
                  <c:v>2.2828455053518992E-2</c:v>
                </c:pt>
              </c:numCache>
            </c:numRef>
          </c:val>
        </c:ser>
        <c:dLbls>
          <c:showLegendKey val="0"/>
          <c:showVal val="0"/>
          <c:showCatName val="0"/>
          <c:showSerName val="0"/>
          <c:showPercent val="0"/>
          <c:showBubbleSize val="0"/>
        </c:dLbls>
        <c:gapWidth val="150"/>
        <c:axId val="167399936"/>
        <c:axId val="105186432"/>
      </c:barChart>
      <c:catAx>
        <c:axId val="167399936"/>
        <c:scaling>
          <c:orientation val="minMax"/>
        </c:scaling>
        <c:delete val="0"/>
        <c:axPos val="b"/>
        <c:majorTickMark val="out"/>
        <c:minorTickMark val="none"/>
        <c:tickLblPos val="nextTo"/>
        <c:txPr>
          <a:bodyPr/>
          <a:lstStyle/>
          <a:p>
            <a:pPr>
              <a:defRPr b="1"/>
            </a:pPr>
            <a:endParaRPr lang="en-US"/>
          </a:p>
        </c:txPr>
        <c:crossAx val="105186432"/>
        <c:crosses val="autoZero"/>
        <c:auto val="1"/>
        <c:lblAlgn val="ctr"/>
        <c:lblOffset val="100"/>
        <c:noMultiLvlLbl val="0"/>
      </c:catAx>
      <c:valAx>
        <c:axId val="105186432"/>
        <c:scaling>
          <c:orientation val="minMax"/>
          <c:min val="0"/>
        </c:scaling>
        <c:delete val="0"/>
        <c:axPos val="l"/>
        <c:majorGridlines/>
        <c:title>
          <c:tx>
            <c:rich>
              <a:bodyPr rot="-5400000" vert="horz"/>
              <a:lstStyle/>
              <a:p>
                <a:pPr>
                  <a:defRPr/>
                </a:pPr>
                <a:r>
                  <a:rPr lang="en-US" dirty="0"/>
                  <a:t>Number of Fish m</a:t>
                </a:r>
                <a:r>
                  <a:rPr lang="en-US" baseline="30000" dirty="0"/>
                  <a:t>-2</a:t>
                </a:r>
              </a:p>
            </c:rich>
          </c:tx>
          <c:layout>
            <c:manualLayout>
              <c:xMode val="edge"/>
              <c:yMode val="edge"/>
              <c:x val="8.2644628099173556E-3"/>
              <c:y val="0.39637139107611546"/>
            </c:manualLayout>
          </c:layout>
          <c:overlay val="0"/>
        </c:title>
        <c:numFmt formatCode="0.00" sourceLinked="0"/>
        <c:majorTickMark val="out"/>
        <c:minorTickMark val="none"/>
        <c:tickLblPos val="nextTo"/>
        <c:txPr>
          <a:bodyPr/>
          <a:lstStyle/>
          <a:p>
            <a:pPr>
              <a:defRPr b="1"/>
            </a:pPr>
            <a:endParaRPr lang="en-US"/>
          </a:p>
        </c:txPr>
        <c:crossAx val="167399936"/>
        <c:crosses val="autoZero"/>
        <c:crossBetween val="between"/>
      </c:valAx>
    </c:plotArea>
    <c:legend>
      <c:legendPos val="tr"/>
      <c:layout>
        <c:manualLayout>
          <c:xMode val="edge"/>
          <c:yMode val="edge"/>
          <c:x val="0.17205571051383728"/>
          <c:y val="0.16540828229804608"/>
          <c:w val="0.23589775709854449"/>
          <c:h val="0.31307830271216097"/>
        </c:manualLayout>
      </c:layout>
      <c:overlay val="0"/>
      <c:txPr>
        <a:bodyPr/>
        <a:lstStyle/>
        <a:p>
          <a:pPr>
            <a:defRPr sz="1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title>
      <c:tx>
        <c:rich>
          <a:bodyPr/>
          <a:lstStyle/>
          <a:p>
            <a:pPr>
              <a:defRPr sz="3600"/>
            </a:pPr>
            <a:r>
              <a:rPr lang="en-US" sz="3600" dirty="0" smtClean="0"/>
              <a:t>2012 Fish Production  </a:t>
            </a:r>
            <a:endParaRPr lang="en-US" sz="3600" dirty="0"/>
          </a:p>
          <a:p>
            <a:pPr>
              <a:defRPr sz="3600"/>
            </a:pPr>
            <a:r>
              <a:rPr lang="en-US" sz="3600" dirty="0"/>
              <a:t> </a:t>
            </a:r>
          </a:p>
        </c:rich>
      </c:tx>
      <c:layout>
        <c:manualLayout>
          <c:xMode val="edge"/>
          <c:yMode val="edge"/>
          <c:x val="0.21178280792104193"/>
          <c:y val="1.3853265935598281E-2"/>
        </c:manualLayout>
      </c:layout>
      <c:overlay val="0"/>
    </c:title>
    <c:autoTitleDeleted val="0"/>
    <c:plotArea>
      <c:layout>
        <c:manualLayout>
          <c:layoutTarget val="inner"/>
          <c:xMode val="edge"/>
          <c:yMode val="edge"/>
          <c:x val="0.12517517247707474"/>
          <c:y val="0.12896940577326776"/>
          <c:w val="0.78802149224197626"/>
          <c:h val="0.8244752298166772"/>
        </c:manualLayout>
      </c:layout>
      <c:barChart>
        <c:barDir val="col"/>
        <c:grouping val="clustered"/>
        <c:varyColors val="0"/>
        <c:ser>
          <c:idx val="1"/>
          <c:order val="0"/>
          <c:tx>
            <c:strRef>
              <c:f>'[Chart in Microsoft PowerPoint]m2 summary '!$H$32</c:f>
              <c:strCache>
                <c:ptCount val="1"/>
                <c:pt idx="0">
                  <c:v>Reach 1 Production </c:v>
                </c:pt>
              </c:strCache>
            </c:strRef>
          </c:tx>
          <c:invertIfNegative val="0"/>
          <c:errBars>
            <c:errBarType val="plus"/>
            <c:errValType val="cust"/>
            <c:noEndCap val="0"/>
            <c:plus>
              <c:numRef>
                <c:f>'[Chart in Microsoft PowerPoint]m2 summary '!$H$40:$H$44</c:f>
                <c:numCache>
                  <c:formatCode>General</c:formatCode>
                  <c:ptCount val="5"/>
                  <c:pt idx="0">
                    <c:v>0.19332313188622752</c:v>
                  </c:pt>
                  <c:pt idx="1">
                    <c:v>0.12630616160265928</c:v>
                  </c:pt>
                  <c:pt idx="2">
                    <c:v>2.8653362890893139E-2</c:v>
                  </c:pt>
                  <c:pt idx="3">
                    <c:v>0</c:v>
                  </c:pt>
                  <c:pt idx="4">
                    <c:v>0.27167471451592934</c:v>
                  </c:pt>
                </c:numCache>
              </c:numRef>
            </c:plus>
            <c:minus>
              <c:numLit>
                <c:formatCode>General</c:formatCode>
                <c:ptCount val="1"/>
                <c:pt idx="0">
                  <c:v>1</c:v>
                </c:pt>
              </c:numLit>
            </c:minus>
          </c:errBars>
          <c:cat>
            <c:strRef>
              <c:f>'[Chart in Microsoft PowerPoint]m2 summary '!$A$33:$A$37</c:f>
              <c:strCache>
                <c:ptCount val="5"/>
                <c:pt idx="0">
                  <c:v>Chinook </c:v>
                </c:pt>
                <c:pt idx="1">
                  <c:v>Steelhead</c:v>
                </c:pt>
                <c:pt idx="2">
                  <c:v>Bull Trout </c:v>
                </c:pt>
                <c:pt idx="3">
                  <c:v>Sculpin</c:v>
                </c:pt>
                <c:pt idx="4">
                  <c:v>Brook Trout </c:v>
                </c:pt>
              </c:strCache>
            </c:strRef>
          </c:cat>
          <c:val>
            <c:numRef>
              <c:f>'[Chart in Microsoft PowerPoint]m2 summary '!$H$33:$H$37</c:f>
              <c:numCache>
                <c:formatCode>0.000</c:formatCode>
                <c:ptCount val="5"/>
                <c:pt idx="0">
                  <c:v>0.27147447302105548</c:v>
                </c:pt>
                <c:pt idx="1">
                  <c:v>0.68251264110737486</c:v>
                </c:pt>
                <c:pt idx="2">
                  <c:v>6.2035322019265669E-2</c:v>
                </c:pt>
                <c:pt idx="3">
                  <c:v>0.15745849760937902</c:v>
                </c:pt>
                <c:pt idx="4">
                  <c:v>1.3845957934480351</c:v>
                </c:pt>
              </c:numCache>
            </c:numRef>
          </c:val>
        </c:ser>
        <c:ser>
          <c:idx val="3"/>
          <c:order val="1"/>
          <c:tx>
            <c:strRef>
              <c:f>'[Chart in Microsoft PowerPoint]m2 summary '!$J$32</c:f>
              <c:strCache>
                <c:ptCount val="1"/>
                <c:pt idx="0">
                  <c:v>Reach 2 Production </c:v>
                </c:pt>
              </c:strCache>
            </c:strRef>
          </c:tx>
          <c:invertIfNegative val="0"/>
          <c:errBars>
            <c:errBarType val="plus"/>
            <c:errValType val="cust"/>
            <c:noEndCap val="0"/>
            <c:plus>
              <c:numRef>
                <c:f>'[Chart in Microsoft PowerPoint]m2 summary '!$J$40:$J$44</c:f>
                <c:numCache>
                  <c:formatCode>General</c:formatCode>
                  <c:ptCount val="5"/>
                  <c:pt idx="0">
                    <c:v>6.4503520148067386E-3</c:v>
                  </c:pt>
                  <c:pt idx="1">
                    <c:v>2.4178165725132855E-2</c:v>
                  </c:pt>
                  <c:pt idx="2">
                    <c:v>0</c:v>
                  </c:pt>
                  <c:pt idx="3">
                    <c:v>0</c:v>
                  </c:pt>
                  <c:pt idx="4">
                    <c:v>2.8122322446782203E-2</c:v>
                  </c:pt>
                </c:numCache>
              </c:numRef>
            </c:plus>
            <c:minus>
              <c:numLit>
                <c:formatCode>General</c:formatCode>
                <c:ptCount val="1"/>
                <c:pt idx="0">
                  <c:v>1</c:v>
                </c:pt>
              </c:numLit>
            </c:minus>
          </c:errBars>
          <c:cat>
            <c:strRef>
              <c:f>'[Chart in Microsoft PowerPoint]m2 summary '!$A$33:$A$37</c:f>
              <c:strCache>
                <c:ptCount val="5"/>
                <c:pt idx="0">
                  <c:v>Chinook </c:v>
                </c:pt>
                <c:pt idx="1">
                  <c:v>Steelhead</c:v>
                </c:pt>
                <c:pt idx="2">
                  <c:v>Bull Trout </c:v>
                </c:pt>
                <c:pt idx="3">
                  <c:v>Sculpin</c:v>
                </c:pt>
                <c:pt idx="4">
                  <c:v>Brook Trout </c:v>
                </c:pt>
              </c:strCache>
            </c:strRef>
          </c:cat>
          <c:val>
            <c:numRef>
              <c:f>'[Chart in Microsoft PowerPoint]m2 summary '!$J$33:$J$37</c:f>
              <c:numCache>
                <c:formatCode>0.000</c:formatCode>
                <c:ptCount val="5"/>
                <c:pt idx="0">
                  <c:v>3.3171513769028542E-2</c:v>
                </c:pt>
                <c:pt idx="1">
                  <c:v>6.0396765672649483E-2</c:v>
                </c:pt>
                <c:pt idx="2">
                  <c:v>0</c:v>
                </c:pt>
                <c:pt idx="3">
                  <c:v>2.1170304211276081E-2</c:v>
                </c:pt>
                <c:pt idx="4">
                  <c:v>0.28242778006414576</c:v>
                </c:pt>
              </c:numCache>
            </c:numRef>
          </c:val>
        </c:ser>
        <c:dLbls>
          <c:showLegendKey val="0"/>
          <c:showVal val="0"/>
          <c:showCatName val="0"/>
          <c:showSerName val="0"/>
          <c:showPercent val="0"/>
          <c:showBubbleSize val="0"/>
        </c:dLbls>
        <c:gapWidth val="150"/>
        <c:axId val="168400896"/>
        <c:axId val="105190464"/>
      </c:barChart>
      <c:catAx>
        <c:axId val="168400896"/>
        <c:scaling>
          <c:orientation val="minMax"/>
        </c:scaling>
        <c:delete val="0"/>
        <c:axPos val="b"/>
        <c:majorTickMark val="out"/>
        <c:minorTickMark val="none"/>
        <c:tickLblPos val="nextTo"/>
        <c:txPr>
          <a:bodyPr/>
          <a:lstStyle/>
          <a:p>
            <a:pPr>
              <a:defRPr sz="1200" b="1"/>
            </a:pPr>
            <a:endParaRPr lang="en-US"/>
          </a:p>
        </c:txPr>
        <c:crossAx val="105190464"/>
        <c:crossesAt val="0"/>
        <c:auto val="1"/>
        <c:lblAlgn val="ctr"/>
        <c:lblOffset val="100"/>
        <c:noMultiLvlLbl val="0"/>
      </c:catAx>
      <c:valAx>
        <c:axId val="105190464"/>
        <c:scaling>
          <c:orientation val="minMax"/>
          <c:max val="1.8"/>
          <c:min val="0"/>
        </c:scaling>
        <c:delete val="0"/>
        <c:axPos val="l"/>
        <c:majorGridlines/>
        <c:title>
          <c:tx>
            <c:rich>
              <a:bodyPr rot="-5400000" vert="horz"/>
              <a:lstStyle/>
              <a:p>
                <a:pPr>
                  <a:defRPr sz="1200"/>
                </a:pPr>
                <a:r>
                  <a:rPr lang="en-US" sz="1200"/>
                  <a:t>g DM m</a:t>
                </a:r>
                <a:r>
                  <a:rPr lang="en-US" sz="1200" baseline="30000"/>
                  <a:t>-2-yr-1</a:t>
                </a:r>
              </a:p>
            </c:rich>
          </c:tx>
          <c:layout>
            <c:manualLayout>
              <c:xMode val="edge"/>
              <c:yMode val="edge"/>
              <c:x val="5.0100841503367882E-2"/>
              <c:y val="0.53819157648667781"/>
            </c:manualLayout>
          </c:layout>
          <c:overlay val="0"/>
        </c:title>
        <c:numFmt formatCode="0.0" sourceLinked="0"/>
        <c:majorTickMark val="out"/>
        <c:minorTickMark val="none"/>
        <c:tickLblPos val="nextTo"/>
        <c:crossAx val="168400896"/>
        <c:crosses val="autoZero"/>
        <c:crossBetween val="between"/>
        <c:majorUnit val="0.4"/>
      </c:valAx>
    </c:plotArea>
    <c:legend>
      <c:legendPos val="tr"/>
      <c:layout>
        <c:manualLayout>
          <c:xMode val="edge"/>
          <c:yMode val="edge"/>
          <c:x val="0.45987509390896419"/>
          <c:y val="0.10597136859336279"/>
          <c:w val="0.19800115844951283"/>
          <c:h val="0.21152910506013506"/>
        </c:manualLayout>
      </c:layout>
      <c:overlay val="0"/>
      <c:txPr>
        <a:bodyPr/>
        <a:lstStyle/>
        <a:p>
          <a:pPr>
            <a:defRPr sz="1200"/>
          </a:pPr>
          <a:endParaRPr lang="en-US"/>
        </a:p>
      </c:tx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sz="2800"/>
            </a:pPr>
            <a:r>
              <a:rPr lang="en-US" sz="2800" dirty="0"/>
              <a:t>Benthic Macro Invertebrate </a:t>
            </a:r>
            <a:r>
              <a:rPr lang="en-US" sz="2800" dirty="0" smtClean="0"/>
              <a:t>Production </a:t>
            </a:r>
            <a:endParaRPr lang="en-US" sz="2800" dirty="0"/>
          </a:p>
          <a:p>
            <a:pPr>
              <a:defRPr sz="2800"/>
            </a:pPr>
            <a:endParaRPr lang="en-US" sz="2800" dirty="0"/>
          </a:p>
        </c:rich>
      </c:tx>
      <c:layout>
        <c:manualLayout>
          <c:xMode val="edge"/>
          <c:yMode val="edge"/>
          <c:x val="0.22517049431321084"/>
          <c:y val="1.1646398366870819E-2"/>
        </c:manualLayout>
      </c:layout>
      <c:overlay val="0"/>
    </c:title>
    <c:autoTitleDeleted val="0"/>
    <c:plotArea>
      <c:layout>
        <c:manualLayout>
          <c:layoutTarget val="inner"/>
          <c:xMode val="edge"/>
          <c:yMode val="edge"/>
          <c:x val="0.13201169474068905"/>
          <c:y val="0.11426268566822848"/>
          <c:w val="0.82212930662148243"/>
          <c:h val="0.8326195683872849"/>
        </c:manualLayout>
      </c:layout>
      <c:barChart>
        <c:barDir val="col"/>
        <c:grouping val="clustered"/>
        <c:varyColors val="0"/>
        <c:ser>
          <c:idx val="2"/>
          <c:order val="0"/>
          <c:tx>
            <c:strRef>
              <c:f>'[Chart in Microsoft PowerPoint]Site-Reach level '!$F$24</c:f>
              <c:strCache>
                <c:ptCount val="1"/>
                <c:pt idx="0">
                  <c:v>Production Riffle </c:v>
                </c:pt>
              </c:strCache>
            </c:strRef>
          </c:tx>
          <c:invertIfNegative val="0"/>
          <c:errBars>
            <c:errBarType val="plus"/>
            <c:errValType val="cust"/>
            <c:noEndCap val="0"/>
            <c:plus>
              <c:numRef>
                <c:f>'[Chart in Microsoft PowerPoint]Site-Reach level '!$F$29,'[Chart in Microsoft PowerPoint]Site-Reach level '!$F$34</c:f>
                <c:numCache>
                  <c:formatCode>General</c:formatCode>
                  <c:ptCount val="2"/>
                  <c:pt idx="0">
                    <c:v>12.891541008370517</c:v>
                  </c:pt>
                  <c:pt idx="1">
                    <c:v>2.9821942230098428</c:v>
                  </c:pt>
                </c:numCache>
              </c:numRef>
            </c:plus>
            <c:minus>
              <c:numRef>
                <c:f>'[Chart in Microsoft PowerPoint]Site-Reach level '!$F$29,'[Chart in Microsoft PowerPoint]Site-Reach level '!$F$34</c:f>
                <c:numCache>
                  <c:formatCode>General</c:formatCode>
                  <c:ptCount val="2"/>
                  <c:pt idx="0">
                    <c:v>12.891541008370517</c:v>
                  </c:pt>
                  <c:pt idx="1">
                    <c:v>2.9821942230098428</c:v>
                  </c:pt>
                </c:numCache>
              </c:numRef>
            </c:minus>
          </c:errBars>
          <c:cat>
            <c:strRef>
              <c:f>'[Chart in Microsoft PowerPoint]Site-Reach level '!$A$25:$A$26</c:f>
              <c:strCache>
                <c:ptCount val="2"/>
                <c:pt idx="0">
                  <c:v>Reach 1</c:v>
                </c:pt>
                <c:pt idx="1">
                  <c:v>Reach 2</c:v>
                </c:pt>
              </c:strCache>
            </c:strRef>
          </c:cat>
          <c:val>
            <c:numRef>
              <c:f>'[Chart in Microsoft PowerPoint]Site-Reach level '!$F$25:$F$26</c:f>
              <c:numCache>
                <c:formatCode>0.00</c:formatCode>
                <c:ptCount val="2"/>
                <c:pt idx="0">
                  <c:v>22.145468431192352</c:v>
                </c:pt>
                <c:pt idx="1">
                  <c:v>13.048374546840302</c:v>
                </c:pt>
              </c:numCache>
            </c:numRef>
          </c:val>
        </c:ser>
        <c:ser>
          <c:idx val="3"/>
          <c:order val="1"/>
          <c:tx>
            <c:strRef>
              <c:f>'[Chart in Microsoft PowerPoint]Site-Reach level '!$G$24</c:f>
              <c:strCache>
                <c:ptCount val="1"/>
                <c:pt idx="0">
                  <c:v>Production Pool</c:v>
                </c:pt>
              </c:strCache>
            </c:strRef>
          </c:tx>
          <c:invertIfNegative val="0"/>
          <c:errBars>
            <c:errBarType val="plus"/>
            <c:errValType val="cust"/>
            <c:noEndCap val="0"/>
            <c:plus>
              <c:numRef>
                <c:f>'[Chart in Microsoft PowerPoint]Site-Reach level '!$G$29,'[Chart in Microsoft PowerPoint]Site-Reach level '!$G$34</c:f>
                <c:numCache>
                  <c:formatCode>General</c:formatCode>
                  <c:ptCount val="2"/>
                  <c:pt idx="0">
                    <c:v>3.8982065910521366</c:v>
                  </c:pt>
                  <c:pt idx="1">
                    <c:v>1.9618424374249899</c:v>
                  </c:pt>
                </c:numCache>
              </c:numRef>
            </c:plus>
            <c:minus>
              <c:numRef>
                <c:f>'[Chart in Microsoft PowerPoint]Site-Reach level '!$G$29,'[Chart in Microsoft PowerPoint]Site-Reach level '!$G$34</c:f>
                <c:numCache>
                  <c:formatCode>General</c:formatCode>
                  <c:ptCount val="2"/>
                  <c:pt idx="0">
                    <c:v>3.8982065910521366</c:v>
                  </c:pt>
                  <c:pt idx="1">
                    <c:v>1.9618424374249899</c:v>
                  </c:pt>
                </c:numCache>
              </c:numRef>
            </c:minus>
          </c:errBars>
          <c:cat>
            <c:strRef>
              <c:f>'[Chart in Microsoft PowerPoint]Site-Reach level '!$A$25:$A$26</c:f>
              <c:strCache>
                <c:ptCount val="2"/>
                <c:pt idx="0">
                  <c:v>Reach 1</c:v>
                </c:pt>
                <c:pt idx="1">
                  <c:v>Reach 2</c:v>
                </c:pt>
              </c:strCache>
            </c:strRef>
          </c:cat>
          <c:val>
            <c:numRef>
              <c:f>'[Chart in Microsoft PowerPoint]Site-Reach level '!$G$25:$G$26</c:f>
              <c:numCache>
                <c:formatCode>0.00</c:formatCode>
                <c:ptCount val="2"/>
                <c:pt idx="0">
                  <c:v>9.8214301402298165</c:v>
                </c:pt>
                <c:pt idx="1">
                  <c:v>9.6124461294664432</c:v>
                </c:pt>
              </c:numCache>
            </c:numRef>
          </c:val>
        </c:ser>
        <c:dLbls>
          <c:showLegendKey val="0"/>
          <c:showVal val="0"/>
          <c:showCatName val="0"/>
          <c:showSerName val="0"/>
          <c:showPercent val="0"/>
          <c:showBubbleSize val="0"/>
        </c:dLbls>
        <c:gapWidth val="150"/>
        <c:axId val="168407552"/>
        <c:axId val="105189312"/>
      </c:barChart>
      <c:catAx>
        <c:axId val="168407552"/>
        <c:scaling>
          <c:orientation val="minMax"/>
        </c:scaling>
        <c:delete val="0"/>
        <c:axPos val="b"/>
        <c:majorTickMark val="out"/>
        <c:minorTickMark val="none"/>
        <c:tickLblPos val="nextTo"/>
        <c:txPr>
          <a:bodyPr/>
          <a:lstStyle/>
          <a:p>
            <a:pPr>
              <a:defRPr sz="1200" b="1" baseline="0"/>
            </a:pPr>
            <a:endParaRPr lang="en-US"/>
          </a:p>
        </c:txPr>
        <c:crossAx val="105189312"/>
        <c:crosses val="autoZero"/>
        <c:auto val="1"/>
        <c:lblAlgn val="ctr"/>
        <c:lblOffset val="100"/>
        <c:noMultiLvlLbl val="0"/>
      </c:catAx>
      <c:valAx>
        <c:axId val="105189312"/>
        <c:scaling>
          <c:orientation val="minMax"/>
        </c:scaling>
        <c:delete val="0"/>
        <c:axPos val="l"/>
        <c:majorGridlines/>
        <c:title>
          <c:tx>
            <c:rich>
              <a:bodyPr rot="-5400000" vert="horz"/>
              <a:lstStyle/>
              <a:p>
                <a:pPr>
                  <a:defRPr sz="1200"/>
                </a:pPr>
                <a:r>
                  <a:rPr lang="en-US" sz="1200"/>
                  <a:t>g DM m-2 y-1</a:t>
                </a:r>
              </a:p>
            </c:rich>
          </c:tx>
          <c:layout/>
          <c:overlay val="0"/>
        </c:title>
        <c:numFmt formatCode="0" sourceLinked="0"/>
        <c:majorTickMark val="out"/>
        <c:minorTickMark val="none"/>
        <c:tickLblPos val="nextTo"/>
        <c:txPr>
          <a:bodyPr/>
          <a:lstStyle/>
          <a:p>
            <a:pPr>
              <a:defRPr b="1"/>
            </a:pPr>
            <a:endParaRPr lang="en-US"/>
          </a:p>
        </c:txPr>
        <c:crossAx val="168407552"/>
        <c:crosses val="autoZero"/>
        <c:crossBetween val="between"/>
        <c:majorUnit val="10"/>
      </c:valAx>
    </c:plotArea>
    <c:legend>
      <c:legendPos val="tr"/>
      <c:layout>
        <c:manualLayout>
          <c:xMode val="edge"/>
          <c:yMode val="edge"/>
          <c:x val="0.73535881590750518"/>
          <c:y val="0.12812148481439822"/>
          <c:w val="0.18447240772118675"/>
          <c:h val="0.16272587973747377"/>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title>
      <c:tx>
        <c:rich>
          <a:bodyPr/>
          <a:lstStyle/>
          <a:p>
            <a:pPr>
              <a:defRPr sz="3600"/>
            </a:pPr>
            <a:r>
              <a:rPr lang="en-US" sz="3600"/>
              <a:t>Aquatic Insect Production</a:t>
            </a:r>
          </a:p>
        </c:rich>
      </c:tx>
      <c:layout/>
      <c:overlay val="0"/>
    </c:title>
    <c:autoTitleDeleted val="0"/>
    <c:plotArea>
      <c:layout/>
      <c:barChart>
        <c:barDir val="col"/>
        <c:grouping val="clustered"/>
        <c:varyColors val="0"/>
        <c:ser>
          <c:idx val="0"/>
          <c:order val="0"/>
          <c:invertIfNegative val="0"/>
          <c:errBars>
            <c:errBarType val="plus"/>
            <c:errValType val="cust"/>
            <c:noEndCap val="0"/>
            <c:plus>
              <c:numRef>
                <c:f>('Fig '!$D$4,'Fig '!$C$11)</c:f>
                <c:numCache>
                  <c:formatCode>General</c:formatCode>
                  <c:ptCount val="2"/>
                  <c:pt idx="0">
                    <c:v>6.2</c:v>
                  </c:pt>
                  <c:pt idx="1">
                    <c:v>2.9821942230098428</c:v>
                  </c:pt>
                </c:numCache>
              </c:numRef>
            </c:plus>
            <c:minus>
              <c:numLit>
                <c:formatCode>General</c:formatCode>
                <c:ptCount val="1"/>
                <c:pt idx="0">
                  <c:v>1</c:v>
                </c:pt>
              </c:numLit>
            </c:minus>
          </c:errBars>
          <c:cat>
            <c:strRef>
              <c:f>'Fig '!$B$16:$C$16</c:f>
              <c:strCache>
                <c:ptCount val="2"/>
                <c:pt idx="0">
                  <c:v>Reach 1</c:v>
                </c:pt>
                <c:pt idx="1">
                  <c:v>Reach 2 </c:v>
                </c:pt>
              </c:strCache>
            </c:strRef>
          </c:cat>
          <c:val>
            <c:numRef>
              <c:f>'Fig '!$B$17:$C$17</c:f>
              <c:numCache>
                <c:formatCode>General</c:formatCode>
                <c:ptCount val="2"/>
                <c:pt idx="0">
                  <c:v>13.7</c:v>
                </c:pt>
                <c:pt idx="1">
                  <c:v>11.14</c:v>
                </c:pt>
              </c:numCache>
            </c:numRef>
          </c:val>
        </c:ser>
        <c:dLbls>
          <c:showLegendKey val="0"/>
          <c:showVal val="0"/>
          <c:showCatName val="0"/>
          <c:showSerName val="0"/>
          <c:showPercent val="0"/>
          <c:showBubbleSize val="0"/>
        </c:dLbls>
        <c:gapWidth val="150"/>
        <c:axId val="168409600"/>
        <c:axId val="165700736"/>
      </c:barChart>
      <c:catAx>
        <c:axId val="168409600"/>
        <c:scaling>
          <c:orientation val="minMax"/>
        </c:scaling>
        <c:delete val="0"/>
        <c:axPos val="b"/>
        <c:majorTickMark val="out"/>
        <c:minorTickMark val="none"/>
        <c:tickLblPos val="nextTo"/>
        <c:txPr>
          <a:bodyPr/>
          <a:lstStyle/>
          <a:p>
            <a:pPr>
              <a:defRPr sz="1200"/>
            </a:pPr>
            <a:endParaRPr lang="en-US"/>
          </a:p>
        </c:txPr>
        <c:crossAx val="165700736"/>
        <c:crosses val="autoZero"/>
        <c:auto val="1"/>
        <c:lblAlgn val="ctr"/>
        <c:lblOffset val="100"/>
        <c:noMultiLvlLbl val="0"/>
      </c:catAx>
      <c:valAx>
        <c:axId val="165700736"/>
        <c:scaling>
          <c:orientation val="minMax"/>
        </c:scaling>
        <c:delete val="0"/>
        <c:axPos val="l"/>
        <c:majorGridlines/>
        <c:title>
          <c:tx>
            <c:rich>
              <a:bodyPr rot="-5400000" vert="horz"/>
              <a:lstStyle/>
              <a:p>
                <a:pPr>
                  <a:defRPr sz="1200"/>
                </a:pPr>
                <a:r>
                  <a:rPr lang="en-US" sz="1200"/>
                  <a:t>g DM m</a:t>
                </a:r>
                <a:r>
                  <a:rPr lang="en-US" sz="1200" baseline="30000"/>
                  <a:t>-2 y-1</a:t>
                </a:r>
              </a:p>
            </c:rich>
          </c:tx>
          <c:layout/>
          <c:overlay val="0"/>
        </c:title>
        <c:numFmt formatCode="General" sourceLinked="1"/>
        <c:majorTickMark val="out"/>
        <c:minorTickMark val="none"/>
        <c:tickLblPos val="nextTo"/>
        <c:txPr>
          <a:bodyPr/>
          <a:lstStyle/>
          <a:p>
            <a:pPr>
              <a:defRPr sz="1200"/>
            </a:pPr>
            <a:endParaRPr lang="en-US"/>
          </a:p>
        </c:txPr>
        <c:crossAx val="168409600"/>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Reach 1 (Treatment)</a:t>
            </a:r>
          </a:p>
        </c:rich>
      </c:tx>
      <c:layout/>
      <c:overlay val="0"/>
    </c:title>
    <c:autoTitleDeleted val="0"/>
    <c:plotArea>
      <c:layout>
        <c:manualLayout>
          <c:layoutTarget val="inner"/>
          <c:xMode val="edge"/>
          <c:yMode val="edge"/>
          <c:x val="0.10543811831213407"/>
          <c:y val="0.11688210848643919"/>
          <c:w val="0.85097213809812233"/>
          <c:h val="0.67791841644794404"/>
        </c:manualLayout>
      </c:layout>
      <c:barChart>
        <c:barDir val="col"/>
        <c:grouping val="clustered"/>
        <c:varyColors val="0"/>
        <c:ser>
          <c:idx val="0"/>
          <c:order val="0"/>
          <c:tx>
            <c:strRef>
              <c:f>'[Chart in Microsoft PowerPoint]Fig '!$B$1</c:f>
              <c:strCache>
                <c:ptCount val="1"/>
                <c:pt idx="0">
                  <c:v>Reach 1</c:v>
                </c:pt>
              </c:strCache>
            </c:strRef>
          </c:tx>
          <c:invertIfNegative val="0"/>
          <c:errBars>
            <c:errBarType val="plus"/>
            <c:errValType val="cust"/>
            <c:noEndCap val="0"/>
            <c:plus>
              <c:numRef>
                <c:f>'[Chart in Microsoft PowerPoint]Fig '!$C$2:$C$5</c:f>
                <c:numCache>
                  <c:formatCode>General</c:formatCode>
                  <c:ptCount val="4"/>
                  <c:pt idx="0">
                    <c:v>0.19037957188449178</c:v>
                  </c:pt>
                  <c:pt idx="1">
                    <c:v>1.191533684843852</c:v>
                  </c:pt>
                  <c:pt idx="2">
                    <c:v>5.3948737997113296</c:v>
                  </c:pt>
                  <c:pt idx="3">
                    <c:v>5.3948737997113296</c:v>
                  </c:pt>
                </c:numCache>
              </c:numRef>
            </c:plus>
            <c:minus>
              <c:numLit>
                <c:formatCode>General</c:formatCode>
                <c:ptCount val="1"/>
                <c:pt idx="0">
                  <c:v>1</c:v>
                </c:pt>
              </c:numLit>
            </c:minus>
          </c:errBars>
          <c:cat>
            <c:strRef>
              <c:f>'[Chart in Microsoft PowerPoint]Fig '!$A$2:$A$5</c:f>
              <c:strCache>
                <c:ptCount val="4"/>
                <c:pt idx="0">
                  <c:v>Fish Production </c:v>
                </c:pt>
                <c:pt idx="1">
                  <c:v>Prey Consumption </c:v>
                </c:pt>
                <c:pt idx="2">
                  <c:v>Aquatic Invertebrate Production </c:v>
                </c:pt>
                <c:pt idx="3">
                  <c:v>Aquatic Invertebrate Production + Terrestrial Consumption </c:v>
                </c:pt>
              </c:strCache>
            </c:strRef>
          </c:cat>
          <c:val>
            <c:numRef>
              <c:f>'[Chart in Microsoft PowerPoint]Fig '!$B$2:$B$5</c:f>
              <c:numCache>
                <c:formatCode>General</c:formatCode>
                <c:ptCount val="4"/>
                <c:pt idx="0">
                  <c:v>2.5580767272051101</c:v>
                </c:pt>
                <c:pt idx="1">
                  <c:v>16.010302779382904</c:v>
                </c:pt>
                <c:pt idx="2">
                  <c:v>13.791422512010982</c:v>
                </c:pt>
                <c:pt idx="3">
                  <c:v>15.837620680975652</c:v>
                </c:pt>
              </c:numCache>
            </c:numRef>
          </c:val>
        </c:ser>
        <c:dLbls>
          <c:showLegendKey val="0"/>
          <c:showVal val="0"/>
          <c:showCatName val="0"/>
          <c:showSerName val="0"/>
          <c:showPercent val="0"/>
          <c:showBubbleSize val="0"/>
        </c:dLbls>
        <c:gapWidth val="150"/>
        <c:axId val="167300608"/>
        <c:axId val="165703040"/>
      </c:barChart>
      <c:catAx>
        <c:axId val="167300608"/>
        <c:scaling>
          <c:orientation val="minMax"/>
        </c:scaling>
        <c:delete val="0"/>
        <c:axPos val="b"/>
        <c:majorTickMark val="out"/>
        <c:minorTickMark val="none"/>
        <c:tickLblPos val="nextTo"/>
        <c:txPr>
          <a:bodyPr/>
          <a:lstStyle/>
          <a:p>
            <a:pPr>
              <a:defRPr sz="1200"/>
            </a:pPr>
            <a:endParaRPr lang="en-US"/>
          </a:p>
        </c:txPr>
        <c:crossAx val="165703040"/>
        <c:crosses val="autoZero"/>
        <c:auto val="1"/>
        <c:lblAlgn val="ctr"/>
        <c:lblOffset val="100"/>
        <c:noMultiLvlLbl val="0"/>
      </c:catAx>
      <c:valAx>
        <c:axId val="165703040"/>
        <c:scaling>
          <c:orientation val="minMax"/>
        </c:scaling>
        <c:delete val="0"/>
        <c:axPos val="l"/>
        <c:majorGridlines/>
        <c:title>
          <c:tx>
            <c:rich>
              <a:bodyPr rot="-5400000" vert="horz"/>
              <a:lstStyle/>
              <a:p>
                <a:pPr>
                  <a:defRPr sz="1200"/>
                </a:pPr>
                <a:r>
                  <a:rPr lang="en-US" sz="1200"/>
                  <a:t>g</a:t>
                </a:r>
                <a:r>
                  <a:rPr lang="en-US" sz="1200" baseline="0"/>
                  <a:t> DM-m</a:t>
                </a:r>
                <a:r>
                  <a:rPr lang="en-US" sz="1200" baseline="30000"/>
                  <a:t>2-yr-1</a:t>
                </a:r>
              </a:p>
            </c:rich>
          </c:tx>
          <c:layout/>
          <c:overlay val="0"/>
        </c:title>
        <c:numFmt formatCode="General" sourceLinked="1"/>
        <c:majorTickMark val="out"/>
        <c:minorTickMark val="none"/>
        <c:tickLblPos val="nextTo"/>
        <c:crossAx val="16730060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Reach 2 (Control) </a:t>
            </a:r>
          </a:p>
        </c:rich>
      </c:tx>
      <c:layout>
        <c:manualLayout>
          <c:xMode val="edge"/>
          <c:yMode val="edge"/>
          <c:x val="0.30935333514345187"/>
          <c:y val="0"/>
        </c:manualLayout>
      </c:layout>
      <c:overlay val="0"/>
    </c:title>
    <c:autoTitleDeleted val="0"/>
    <c:plotArea>
      <c:layout>
        <c:manualLayout>
          <c:layoutTarget val="inner"/>
          <c:xMode val="edge"/>
          <c:yMode val="edge"/>
          <c:x val="6.6740881527740062E-2"/>
          <c:y val="0.1237411671393549"/>
          <c:w val="0.89779934835731745"/>
          <c:h val="0.67376382365665588"/>
        </c:manualLayout>
      </c:layout>
      <c:barChart>
        <c:barDir val="col"/>
        <c:grouping val="clustered"/>
        <c:varyColors val="0"/>
        <c:ser>
          <c:idx val="0"/>
          <c:order val="0"/>
          <c:tx>
            <c:strRef>
              <c:f>'[Chart 2 in Microsoft PowerPoint]Fig '!$B$8</c:f>
              <c:strCache>
                <c:ptCount val="1"/>
                <c:pt idx="0">
                  <c:v>Reach 2 </c:v>
                </c:pt>
              </c:strCache>
            </c:strRef>
          </c:tx>
          <c:invertIfNegative val="0"/>
          <c:errBars>
            <c:errBarType val="plus"/>
            <c:errValType val="cust"/>
            <c:noEndCap val="0"/>
            <c:plus>
              <c:numRef>
                <c:f>'[Chart 2 in Microsoft PowerPoint]Fig '!$C$9:$C$12</c:f>
                <c:numCache>
                  <c:formatCode>General</c:formatCode>
                  <c:ptCount val="4"/>
                  <c:pt idx="0">
                    <c:v>7.0669261470959116E-2</c:v>
                  </c:pt>
                  <c:pt idx="1">
                    <c:v>0.44684901197990556</c:v>
                  </c:pt>
                  <c:pt idx="2">
                    <c:v>2.9821942230098428</c:v>
                  </c:pt>
                  <c:pt idx="3">
                    <c:v>2.9821942230098428</c:v>
                  </c:pt>
                </c:numCache>
              </c:numRef>
            </c:plus>
            <c:minus>
              <c:numLit>
                <c:formatCode>General</c:formatCode>
                <c:ptCount val="1"/>
                <c:pt idx="0">
                  <c:v>1</c:v>
                </c:pt>
              </c:numLit>
            </c:minus>
          </c:errBars>
          <c:cat>
            <c:strRef>
              <c:f>'[Chart 2 in Microsoft PowerPoint]Fig '!$A$9:$A$12</c:f>
              <c:strCache>
                <c:ptCount val="4"/>
                <c:pt idx="0">
                  <c:v>Fish Production </c:v>
                </c:pt>
                <c:pt idx="1">
                  <c:v>Prey Consumption </c:v>
                </c:pt>
                <c:pt idx="2">
                  <c:v>Aquatic Invertebrate Production </c:v>
                </c:pt>
                <c:pt idx="3">
                  <c:v>Aquatic Invertebrate Production + Terrestrial Consumption </c:v>
                </c:pt>
              </c:strCache>
            </c:strRef>
          </c:cat>
          <c:val>
            <c:numRef>
              <c:f>'[Chart 2 in Microsoft PowerPoint]Fig '!$B$9:$B$12</c:f>
              <c:numCache>
                <c:formatCode>General</c:formatCode>
                <c:ptCount val="4"/>
                <c:pt idx="0">
                  <c:v>0.3971663637170999</c:v>
                </c:pt>
                <c:pt idx="1">
                  <c:v>2.5113237852580217</c:v>
                </c:pt>
                <c:pt idx="2">
                  <c:v>11.144797676073038</c:v>
                </c:pt>
                <c:pt idx="3">
                  <c:v>12.847221449970888</c:v>
                </c:pt>
              </c:numCache>
            </c:numRef>
          </c:val>
        </c:ser>
        <c:dLbls>
          <c:showLegendKey val="0"/>
          <c:showVal val="0"/>
          <c:showCatName val="0"/>
          <c:showSerName val="0"/>
          <c:showPercent val="0"/>
          <c:showBubbleSize val="0"/>
        </c:dLbls>
        <c:gapWidth val="150"/>
        <c:axId val="167694848"/>
        <c:axId val="165703616"/>
      </c:barChart>
      <c:catAx>
        <c:axId val="167694848"/>
        <c:scaling>
          <c:orientation val="minMax"/>
        </c:scaling>
        <c:delete val="0"/>
        <c:axPos val="b"/>
        <c:majorTickMark val="out"/>
        <c:minorTickMark val="none"/>
        <c:tickLblPos val="nextTo"/>
        <c:crossAx val="165703616"/>
        <c:crosses val="autoZero"/>
        <c:auto val="1"/>
        <c:lblAlgn val="ctr"/>
        <c:lblOffset val="100"/>
        <c:noMultiLvlLbl val="0"/>
      </c:catAx>
      <c:valAx>
        <c:axId val="165703616"/>
        <c:scaling>
          <c:orientation val="minMax"/>
          <c:max val="25"/>
        </c:scaling>
        <c:delete val="0"/>
        <c:axPos val="l"/>
        <c:majorGridlines/>
        <c:numFmt formatCode="General" sourceLinked="1"/>
        <c:majorTickMark val="out"/>
        <c:minorTickMark val="none"/>
        <c:tickLblPos val="nextTo"/>
        <c:crossAx val="167694848"/>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7030A0"/>
              </a:solidFill>
            </c:spPr>
          </c:dPt>
          <c:dPt>
            <c:idx val="1"/>
            <c:bubble3D val="0"/>
            <c:spPr>
              <a:solidFill>
                <a:srgbClr val="FFC000"/>
              </a:solidFill>
            </c:spPr>
          </c:dPt>
          <c:dPt>
            <c:idx val="2"/>
            <c:bubble3D val="0"/>
            <c:spPr>
              <a:solidFill>
                <a:srgbClr val="002060"/>
              </a:solidFill>
            </c:spPr>
          </c:dPt>
          <c:dPt>
            <c:idx val="4"/>
            <c:bubble3D val="0"/>
            <c:spPr>
              <a:solidFill>
                <a:srgbClr val="92D050"/>
              </a:solidFill>
            </c:spPr>
          </c:dPt>
          <c:dPt>
            <c:idx val="5"/>
            <c:bubble3D val="0"/>
            <c:spPr>
              <a:solidFill>
                <a:schemeClr val="tx2">
                  <a:lumMod val="50000"/>
                  <a:lumOff val="50000"/>
                </a:schemeClr>
              </a:solidFill>
            </c:spPr>
          </c:dPt>
          <c:dPt>
            <c:idx val="6"/>
            <c:bubble3D val="0"/>
            <c:spPr>
              <a:solidFill>
                <a:srgbClr val="CC9900"/>
              </a:solidFill>
            </c:spPr>
          </c:dPt>
          <c:dPt>
            <c:idx val="8"/>
            <c:bubble3D val="0"/>
            <c:spPr>
              <a:solidFill>
                <a:srgbClr val="FF0000"/>
              </a:solidFill>
            </c:spPr>
          </c:dPt>
          <c:cat>
            <c:strRef>
              <c:f>Sheet1!$A$1:$A$9</c:f>
              <c:strCache>
                <c:ptCount val="1"/>
                <c:pt idx="0">
                  <c:v>HU</c:v>
                </c:pt>
              </c:strCache>
            </c:strRef>
          </c:cat>
          <c:val>
            <c:numRef>
              <c:f>Sheet1!$B$1:$B$9</c:f>
              <c:numCache>
                <c:formatCode>General</c:formatCode>
                <c:ptCount val="9"/>
                <c:pt idx="0">
                  <c:v>1</c:v>
                </c:pt>
                <c:pt idx="2">
                  <c:v>35</c:v>
                </c:pt>
                <c:pt idx="3">
                  <c:v>40</c:v>
                </c:pt>
                <c:pt idx="4">
                  <c:v>90</c:v>
                </c:pt>
                <c:pt idx="5">
                  <c:v>130</c:v>
                </c:pt>
                <c:pt idx="6">
                  <c:v>0</c:v>
                </c:pt>
                <c:pt idx="7">
                  <c:v>10</c:v>
                </c:pt>
                <c:pt idx="8">
                  <c:v>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0.25528</cdr:x>
      <cdr:y>0.29211</cdr:y>
    </cdr:from>
    <cdr:to>
      <cdr:x>0.70102</cdr:x>
      <cdr:y>0.3845</cdr:y>
    </cdr:to>
    <cdr:sp macro="" textlink="">
      <cdr:nvSpPr>
        <cdr:cNvPr id="2" name="TextBox 1"/>
        <cdr:cNvSpPr txBox="1"/>
      </cdr:nvSpPr>
      <cdr:spPr>
        <a:xfrm xmlns:a="http://schemas.openxmlformats.org/drawingml/2006/main">
          <a:off x="2225675" y="1927225"/>
          <a:ext cx="3886200"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solidFill>
              <a:srgbClr val="FFFF00"/>
            </a:solidFill>
          </a:endParaRPr>
        </a:p>
      </cdr:txBody>
    </cdr:sp>
  </cdr:relSizeAnchor>
  <cdr:relSizeAnchor xmlns:cdr="http://schemas.openxmlformats.org/drawingml/2006/chartDrawing">
    <cdr:from>
      <cdr:x>0.22032</cdr:x>
      <cdr:y>0.33831</cdr:y>
    </cdr:from>
    <cdr:to>
      <cdr:x>0.66606</cdr:x>
      <cdr:y>0.4538</cdr:y>
    </cdr:to>
    <cdr:sp macro="" textlink="">
      <cdr:nvSpPr>
        <cdr:cNvPr id="3" name="TextBox 2"/>
        <cdr:cNvSpPr txBox="1"/>
      </cdr:nvSpPr>
      <cdr:spPr>
        <a:xfrm xmlns:a="http://schemas.openxmlformats.org/drawingml/2006/main">
          <a:off x="1920875" y="2232025"/>
          <a:ext cx="388620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0.27276</cdr:x>
      <cdr:y>0.36141</cdr:y>
    </cdr:from>
    <cdr:to>
      <cdr:x>0.73598</cdr:x>
      <cdr:y>0.4769</cdr:y>
    </cdr:to>
    <cdr:sp macro="" textlink="">
      <cdr:nvSpPr>
        <cdr:cNvPr id="4" name="TextBox 3"/>
        <cdr:cNvSpPr txBox="1"/>
      </cdr:nvSpPr>
      <cdr:spPr>
        <a:xfrm xmlns:a="http://schemas.openxmlformats.org/drawingml/2006/main">
          <a:off x="2378075" y="2384425"/>
          <a:ext cx="403860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7528A9-661A-4CAE-B83A-D3C82AD07B96}" type="datetimeFigureOut">
              <a:rPr lang="en-US" smtClean="0"/>
              <a:pPr/>
              <a:t>2/14/2014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E1A8CD-E940-4F1F-A6D1-4127ACF9002E}" type="slidenum">
              <a:rPr lang="en-US" smtClean="0"/>
              <a:pPr/>
              <a:t>‹#›</a:t>
            </a:fld>
            <a:endParaRPr lang="en-US"/>
          </a:p>
        </p:txBody>
      </p:sp>
    </p:spTree>
    <p:extLst>
      <p:ext uri="{BB962C8B-B14F-4D97-AF65-F5344CB8AC3E}">
        <p14:creationId xmlns:p14="http://schemas.microsoft.com/office/powerpoint/2010/main" val="2436475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a:t>
            </a:r>
            <a:r>
              <a:rPr lang="en-US" baseline="0" dirty="0" smtClean="0"/>
              <a:t> look at similar applications</a:t>
            </a:r>
          </a:p>
          <a:p>
            <a:r>
              <a:rPr lang="en-US" baseline="0" dirty="0" smtClean="0"/>
              <a:t>The idea of Co-limitation in the tributaries we work in</a:t>
            </a:r>
          </a:p>
          <a:p>
            <a:r>
              <a:rPr lang="en-US" baseline="0" dirty="0" smtClean="0"/>
              <a:t>Quick look at the methods of food webs as evaluation tools, specifically TBP and food flow webs</a:t>
            </a:r>
          </a:p>
          <a:p>
            <a:r>
              <a:rPr lang="en-US" baseline="0" dirty="0" smtClean="0"/>
              <a:t>A brief look at the application of these methods</a:t>
            </a:r>
          </a:p>
          <a:p>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2</a:t>
            </a:fld>
            <a:endParaRPr lang="en-US"/>
          </a:p>
        </p:txBody>
      </p:sp>
    </p:spTree>
    <p:extLst>
      <p:ext uri="{BB962C8B-B14F-4D97-AF65-F5344CB8AC3E}">
        <p14:creationId xmlns:p14="http://schemas.microsoft.com/office/powerpoint/2010/main" val="353246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61465A0-A4E0-4921-89BB-AE97E41D2790}" type="slidenum">
              <a:rPr lang="en-US" smtClean="0"/>
              <a:pPr/>
              <a:t>14</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CHaMP DEM indicating reach breaks for our control</a:t>
            </a:r>
            <a:r>
              <a:rPr lang="en-US" baseline="0" dirty="0" smtClean="0"/>
              <a:t> and treatment reaches. </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23</a:t>
            </a:fld>
            <a:endParaRPr lang="en-US"/>
          </a:p>
        </p:txBody>
      </p:sp>
    </p:spTree>
    <p:extLst>
      <p:ext uri="{BB962C8B-B14F-4D97-AF65-F5344CB8AC3E}">
        <p14:creationId xmlns:p14="http://schemas.microsoft.com/office/powerpoint/2010/main" val="3440783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r>
              <a:rPr lang="en-US" baseline="0" dirty="0" smtClean="0"/>
              <a:t> of channel conditions at treatment/control reach break</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24</a:t>
            </a:fld>
            <a:endParaRPr lang="en-US"/>
          </a:p>
        </p:txBody>
      </p:sp>
    </p:spTree>
    <p:extLst>
      <p:ext uri="{BB962C8B-B14F-4D97-AF65-F5344CB8AC3E}">
        <p14:creationId xmlns:p14="http://schemas.microsoft.com/office/powerpoint/2010/main" val="381267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These</a:t>
            </a:r>
            <a:r>
              <a:rPr lang="en-US" sz="1200" baseline="0" dirty="0" smtClean="0">
                <a:solidFill>
                  <a:schemeClr val="bg1"/>
                </a:solidFill>
              </a:rPr>
              <a:t> assessments are frequently restricted to measurements of the physical habitat template, and/or single species of interest.  However, rearing salmon and steelhead also require an adequate food base, which they generally share with numerous other fish species</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3021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CC046EF-BFE9-464F-A763-6158C52F30BD}" type="slidenum">
              <a:rPr lang="en-US" smtClean="0"/>
              <a:pPr/>
              <a:t>28</a:t>
            </a:fld>
            <a:endParaRPr lang="en-US"/>
          </a:p>
        </p:txBody>
      </p:sp>
    </p:spTree>
    <p:extLst>
      <p:ext uri="{BB962C8B-B14F-4D97-AF65-F5344CB8AC3E}">
        <p14:creationId xmlns:p14="http://schemas.microsoft.com/office/powerpoint/2010/main" val="3115700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052">
              <a:defRPr/>
            </a:pPr>
            <a:r>
              <a:rPr lang="en-US" baseline="0" dirty="0" smtClean="0"/>
              <a:t>And in reality the capacity to sustain fish production is lower than food production, because some food energy is lost as it is transferred into fish biomass.  But this difference is easy to account for as long as we know something about the bioenergetics of the fish, and the quality of the food.</a:t>
            </a:r>
          </a:p>
          <a:p>
            <a:pPr defTabSz="906052">
              <a:defRPr/>
            </a:pPr>
            <a:endParaRPr lang="en-US" dirty="0" smtClean="0"/>
          </a:p>
          <a:p>
            <a:pPr defTabSz="906052">
              <a:defRPr/>
            </a:pPr>
            <a:r>
              <a:rPr lang="en-US" dirty="0" smtClean="0"/>
              <a:t>What all this means is that, . . .</a:t>
            </a:r>
          </a:p>
          <a:p>
            <a:pPr defTabSz="906052">
              <a:defRPr/>
            </a:pPr>
            <a:endParaRPr lang="en-US" dirty="0" smtClean="0"/>
          </a:p>
          <a:p>
            <a:pPr defTabSz="906052">
              <a:defRPr/>
            </a:pPr>
            <a:r>
              <a:rPr lang="en-US" b="1" dirty="0" smtClean="0"/>
              <a:t>if we can quantify food production, we can understand the capacity for different stream habitats, river segments, or entire watershed to sustain fish.</a:t>
            </a:r>
          </a:p>
          <a:p>
            <a:pPr defTabSz="906052">
              <a:defRPr/>
            </a:pPr>
            <a:endParaRPr lang="en-US" dirty="0" smtClean="0"/>
          </a:p>
        </p:txBody>
      </p:sp>
      <p:sp>
        <p:nvSpPr>
          <p:cNvPr id="4" name="Slide Number Placeholder 3"/>
          <p:cNvSpPr>
            <a:spLocks noGrp="1"/>
          </p:cNvSpPr>
          <p:nvPr>
            <p:ph type="sldNum" sz="quarter" idx="10"/>
          </p:nvPr>
        </p:nvSpPr>
        <p:spPr/>
        <p:txBody>
          <a:bodyPr/>
          <a:lstStyle/>
          <a:p>
            <a:fld id="{DCC046EF-BFE9-464F-A763-6158C52F30BD}" type="slidenum">
              <a:rPr lang="en-US" smtClean="0"/>
              <a:pPr/>
              <a:t>29</a:t>
            </a:fld>
            <a:endParaRPr lang="en-US"/>
          </a:p>
        </p:txBody>
      </p:sp>
    </p:spTree>
    <p:extLst>
      <p:ext uri="{BB962C8B-B14F-4D97-AF65-F5344CB8AC3E}">
        <p14:creationId xmlns:p14="http://schemas.microsoft.com/office/powerpoint/2010/main" val="1725265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also means that as food production changes</a:t>
            </a:r>
            <a:r>
              <a:rPr lang="en-US" baseline="0" dirty="0" smtClean="0"/>
              <a:t>, the capacity to sustain fishes also changes.</a:t>
            </a:r>
          </a:p>
          <a:p>
            <a:endParaRPr lang="en-US" dirty="0" smtClean="0"/>
          </a:p>
          <a:p>
            <a:r>
              <a:rPr lang="en-US" dirty="0" smtClean="0"/>
              <a:t>And even though other factors, such as predation and competition, </a:t>
            </a:r>
            <a:r>
              <a:rPr lang="en-US" baseline="0" dirty="0" smtClean="0"/>
              <a:t>or habitat conditions, may limit fish populations well below this energetic constraint</a:t>
            </a:r>
            <a:r>
              <a:rPr lang="en-US" dirty="0" smtClean="0"/>
              <a:t>, estimates of food availability still represent a quantitative estimate of stream carrying capacity, and also provides us the basis for conducting ecosystem modeling.</a:t>
            </a:r>
          </a:p>
          <a:p>
            <a:endParaRPr lang="en-US" dirty="0" smtClean="0"/>
          </a:p>
          <a:p>
            <a:r>
              <a:rPr lang="en-US" dirty="0" smtClean="0"/>
              <a:t>So, the question is how do we appropriately measure food production for stream fishes???</a:t>
            </a:r>
          </a:p>
          <a:p>
            <a:endParaRPr lang="en-US" dirty="0" smtClean="0"/>
          </a:p>
        </p:txBody>
      </p:sp>
      <p:sp>
        <p:nvSpPr>
          <p:cNvPr id="4" name="Slide Number Placeholder 3"/>
          <p:cNvSpPr>
            <a:spLocks noGrp="1"/>
          </p:cNvSpPr>
          <p:nvPr>
            <p:ph type="sldNum" sz="quarter" idx="10"/>
          </p:nvPr>
        </p:nvSpPr>
        <p:spPr/>
        <p:txBody>
          <a:bodyPr/>
          <a:lstStyle/>
          <a:p>
            <a:fld id="{DCC046EF-BFE9-464F-A763-6158C52F30BD}" type="slidenum">
              <a:rPr lang="en-US" smtClean="0"/>
              <a:pPr/>
              <a:t>30</a:t>
            </a:fld>
            <a:endParaRPr lang="en-US"/>
          </a:p>
        </p:txBody>
      </p:sp>
    </p:spTree>
    <p:extLst>
      <p:ext uri="{BB962C8B-B14F-4D97-AF65-F5344CB8AC3E}">
        <p14:creationId xmlns:p14="http://schemas.microsoft.com/office/powerpoint/2010/main" val="1725265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TBP enables us to quantify availability</a:t>
            </a:r>
            <a:r>
              <a:rPr lang="en-US" baseline="0" dirty="0" smtClean="0"/>
              <a:t> energy at each </a:t>
            </a:r>
            <a:r>
              <a:rPr lang="en-US" dirty="0" smtClean="0"/>
              <a:t>trophic level which</a:t>
            </a:r>
            <a:r>
              <a:rPr lang="en-US" baseline="0" dirty="0" smtClean="0"/>
              <a:t> allows us to understand where that energy is limited.</a:t>
            </a:r>
          </a:p>
          <a:p>
            <a:r>
              <a:rPr lang="en-US" baseline="0" dirty="0" smtClean="0"/>
              <a:t>This is estimated  of m2 values of dry mass</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31</a:t>
            </a:fld>
            <a:endParaRPr lang="en-US"/>
          </a:p>
        </p:txBody>
      </p:sp>
    </p:spTree>
    <p:extLst>
      <p:ext uri="{BB962C8B-B14F-4D97-AF65-F5344CB8AC3E}">
        <p14:creationId xmlns:p14="http://schemas.microsoft.com/office/powerpoint/2010/main" val="2811588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32</a:t>
            </a:fld>
            <a:endParaRPr lang="en-US"/>
          </a:p>
        </p:txBody>
      </p:sp>
    </p:spTree>
    <p:extLst>
      <p:ext uri="{BB962C8B-B14F-4D97-AF65-F5344CB8AC3E}">
        <p14:creationId xmlns:p14="http://schemas.microsoft.com/office/powerpoint/2010/main" val="2811588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Need to add notes </a:t>
            </a:r>
          </a:p>
        </p:txBody>
      </p:sp>
      <p:sp>
        <p:nvSpPr>
          <p:cNvPr id="4" name="Slide Number Placeholder 3"/>
          <p:cNvSpPr>
            <a:spLocks noGrp="1"/>
          </p:cNvSpPr>
          <p:nvPr>
            <p:ph type="sldNum" sz="quarter" idx="10"/>
          </p:nvPr>
        </p:nvSpPr>
        <p:spPr/>
        <p:txBody>
          <a:bodyPr/>
          <a:lstStyle/>
          <a:p>
            <a:pPr>
              <a:defRPr/>
            </a:pPr>
            <a:fld id="{BF589AC6-592A-4A17-97DB-39DC35EB64B2}"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3</a:t>
            </a:fld>
            <a:endParaRPr lang="en-US"/>
          </a:p>
        </p:txBody>
      </p:sp>
    </p:spTree>
    <p:extLst>
      <p:ext uri="{BB962C8B-B14F-4D97-AF65-F5344CB8AC3E}">
        <p14:creationId xmlns:p14="http://schemas.microsoft.com/office/powerpoint/2010/main" val="950598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CHaMP DEM indicating reach breaks for our control</a:t>
            </a:r>
            <a:r>
              <a:rPr lang="en-US" baseline="0" dirty="0" smtClean="0"/>
              <a:t> and treatment reaches. </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35</a:t>
            </a:fld>
            <a:endParaRPr lang="en-US"/>
          </a:p>
        </p:txBody>
      </p:sp>
    </p:spTree>
    <p:extLst>
      <p:ext uri="{BB962C8B-B14F-4D97-AF65-F5344CB8AC3E}">
        <p14:creationId xmlns:p14="http://schemas.microsoft.com/office/powerpoint/2010/main" val="3440783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is</a:t>
            </a:r>
            <a:r>
              <a:rPr lang="en-US" baseline="0" dirty="0" smtClean="0"/>
              <a:t>  reach 1 and red is reach 2, Bull trout only in reach 1</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37</a:t>
            </a:fld>
            <a:endParaRPr lang="en-US"/>
          </a:p>
        </p:txBody>
      </p:sp>
    </p:spTree>
    <p:extLst>
      <p:ext uri="{BB962C8B-B14F-4D97-AF65-F5344CB8AC3E}">
        <p14:creationId xmlns:p14="http://schemas.microsoft.com/office/powerpoint/2010/main" val="1797597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Reach 1 tack</a:t>
            </a:r>
            <a:r>
              <a:rPr lang="en-US" baseline="0" dirty="0" smtClean="0"/>
              <a:t> food resources </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41</a:t>
            </a:fld>
            <a:endParaRPr lang="en-US"/>
          </a:p>
        </p:txBody>
      </p:sp>
    </p:spTree>
    <p:extLst>
      <p:ext uri="{BB962C8B-B14F-4D97-AF65-F5344CB8AC3E}">
        <p14:creationId xmlns:p14="http://schemas.microsoft.com/office/powerpoint/2010/main" val="1319502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4EC6ABA-BD9C-46D8-B03B-9DAB75A08B41}" type="slidenum">
              <a:rPr lang="en-US" smtClean="0">
                <a:solidFill>
                  <a:prstClr val="black"/>
                </a:solidFill>
              </a:rPr>
              <a:pPr/>
              <a:t>42</a:t>
            </a:fld>
            <a:endParaRPr lang="en-US" smtClean="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Need to add notes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Proportion of diet items combined with assimilation </a:t>
            </a:r>
            <a:r>
              <a:rPr lang="en-US" baseline="0" dirty="0" err="1" smtClean="0"/>
              <a:t>effeciencies</a:t>
            </a:r>
            <a:r>
              <a:rPr lang="en-US" baseline="0" dirty="0" smtClean="0"/>
              <a:t> and Net production </a:t>
            </a:r>
            <a:r>
              <a:rPr lang="en-US" baseline="0" dirty="0" err="1" smtClean="0"/>
              <a:t>effeciencies</a:t>
            </a:r>
            <a:r>
              <a:rPr lang="en-US" baseline="0" dirty="0" smtClean="0"/>
              <a:t> allows us to calculate the demand for each prey item by each prey species. </a:t>
            </a:r>
          </a:p>
          <a:p>
            <a:pPr eaLnBrk="1" hangingPunct="1"/>
            <a:endParaRPr lang="en-US" baseline="0" dirty="0" smtClean="0"/>
          </a:p>
          <a:p>
            <a:pPr eaLnBrk="1" hangingPunct="1"/>
            <a:endParaRPr lang="en-US" baseline="0" dirty="0" smtClean="0"/>
          </a:p>
          <a:p>
            <a:pPr eaLnBrk="1" hangingPunct="1"/>
            <a:r>
              <a:rPr lang="en-US" baseline="0" dirty="0" smtClean="0"/>
              <a:t>This  allowed me to calculate not only the % of prey items in fish diets, but by combining this information with fish production </a:t>
            </a:r>
            <a:r>
              <a:rPr lang="en-US" baseline="0" dirty="0" err="1" smtClean="0"/>
              <a:t>estiamtes</a:t>
            </a:r>
            <a:r>
              <a:rPr lang="en-US" baseline="0" dirty="0" smtClean="0"/>
              <a:t>, plus prey specific assimilation and production efficiencies I was able to estimate the calculate the proportion of fish production derived from each prey item plus prey specific assimilation and production efficiencies from the </a:t>
            </a:r>
            <a:r>
              <a:rPr lang="en-US" baseline="0" dirty="0" err="1" smtClean="0"/>
              <a:t>liturature</a:t>
            </a:r>
            <a:r>
              <a:rPr lang="en-US" baseline="0" dirty="0" smtClean="0"/>
              <a:t>, allowed me to calculate the proportion of fish production derived from each prey item.</a:t>
            </a:r>
          </a:p>
          <a:p>
            <a:pPr eaLnBrk="1" hangingPunct="1"/>
            <a:endParaRPr lang="en-US" baseline="0" dirty="0" smtClean="0"/>
          </a:p>
          <a:p>
            <a:pPr eaLnBrk="1" hangingPunct="1"/>
            <a:r>
              <a:rPr lang="en-US" baseline="0" dirty="0" smtClean="0"/>
              <a:t>I then using these same assimilation and production efficiencies, I back calculated the annual demand for each prey item by each fish species within each habitat type.  In other words, the amount of that prey type consumed on an annual basis.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Sculpin</a:t>
            </a:r>
            <a:r>
              <a:rPr lang="en-US" dirty="0" smtClean="0"/>
              <a:t> diets still being processed, Brook trout consuming 60% of prey biomass</a:t>
            </a:r>
            <a:endParaRPr lang="en-US" dirty="0"/>
          </a:p>
        </p:txBody>
      </p:sp>
      <p:sp>
        <p:nvSpPr>
          <p:cNvPr id="4" name="Slide Number Placeholder 3"/>
          <p:cNvSpPr>
            <a:spLocks noGrp="1"/>
          </p:cNvSpPr>
          <p:nvPr>
            <p:ph type="sldNum" sz="quarter" idx="10"/>
          </p:nvPr>
        </p:nvSpPr>
        <p:spPr/>
        <p:txBody>
          <a:bodyPr/>
          <a:lstStyle/>
          <a:p>
            <a:fld id="{3DFCE663-8DD1-4898-B8DF-8C5A17606290}"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Need to add notes </a:t>
            </a:r>
          </a:p>
          <a:p>
            <a:endParaRPr lang="en-US" dirty="0" smtClean="0"/>
          </a:p>
          <a:p>
            <a:endParaRPr lang="en-US" dirty="0" smtClean="0"/>
          </a:p>
          <a:p>
            <a:r>
              <a:rPr lang="en-US" dirty="0" smtClean="0"/>
              <a:t>This information allowed me to construct</a:t>
            </a:r>
            <a:r>
              <a:rPr lang="en-US" baseline="0" dirty="0" smtClean="0"/>
              <a:t> flow food webs for each habitat type.  This flow food web is for the main channel, and shows the amount of organic matter flowing from each of these prey items to each member of the fish assemblage, which in the main channel included. . .  </a:t>
            </a:r>
          </a:p>
          <a:p>
            <a:endParaRPr lang="en-US" baseline="0" dirty="0" smtClean="0"/>
          </a:p>
          <a:p>
            <a:r>
              <a:rPr lang="en-US" baseline="0" dirty="0" smtClean="0"/>
              <a:t>The width of the arrows represents the amount of organic matter flowing along a particular pathway.</a:t>
            </a:r>
          </a:p>
          <a:p>
            <a:endParaRPr lang="en-US" baseline="0" dirty="0" smtClean="0"/>
          </a:p>
          <a:p>
            <a:r>
              <a:rPr lang="en-US" dirty="0" smtClean="0"/>
              <a:t>There</a:t>
            </a:r>
            <a:r>
              <a:rPr lang="en-US" baseline="0" dirty="0" smtClean="0"/>
              <a:t> is a lot going on in this figure, but what I want you to see is two things.  First, that all members of the fish assemblage are consuming similar prey items, including target </a:t>
            </a:r>
            <a:r>
              <a:rPr lang="en-US" baseline="0" dirty="0" err="1" smtClean="0"/>
              <a:t>chinook</a:t>
            </a:r>
            <a:r>
              <a:rPr lang="en-US" baseline="0" dirty="0" smtClean="0"/>
              <a:t> and steelhead, and other non-target species.  And Two, the largest organic matter flows are actually flowing toward </a:t>
            </a:r>
            <a:r>
              <a:rPr lang="en-US" baseline="0" dirty="0" err="1" smtClean="0"/>
              <a:t>sculpin</a:t>
            </a:r>
            <a:r>
              <a:rPr lang="en-US" baseline="0" dirty="0" smtClean="0"/>
              <a:t> and whitefish.  Which reflects the larger production of these species in the main channel.</a:t>
            </a:r>
            <a:endParaRPr lang="en-US" dirty="0"/>
          </a:p>
        </p:txBody>
      </p:sp>
      <p:sp>
        <p:nvSpPr>
          <p:cNvPr id="4" name="Slide Number Placeholder 3"/>
          <p:cNvSpPr>
            <a:spLocks noGrp="1"/>
          </p:cNvSpPr>
          <p:nvPr>
            <p:ph type="sldNum" sz="quarter" idx="10"/>
          </p:nvPr>
        </p:nvSpPr>
        <p:spPr/>
        <p:txBody>
          <a:bodyPr/>
          <a:lstStyle/>
          <a:p>
            <a:fld id="{3DFCE663-8DD1-4898-B8DF-8C5A17606290}"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BF589AC6-592A-4A17-97DB-39DC35EB64B2}"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Sculpin</a:t>
            </a:r>
            <a:r>
              <a:rPr lang="en-US" dirty="0" smtClean="0"/>
              <a:t> diets still being processed</a:t>
            </a:r>
            <a:endParaRPr lang="en-US" dirty="0"/>
          </a:p>
        </p:txBody>
      </p:sp>
      <p:sp>
        <p:nvSpPr>
          <p:cNvPr id="4" name="Slide Number Placeholder 3"/>
          <p:cNvSpPr>
            <a:spLocks noGrp="1"/>
          </p:cNvSpPr>
          <p:nvPr>
            <p:ph type="sldNum" sz="quarter" idx="10"/>
          </p:nvPr>
        </p:nvSpPr>
        <p:spPr/>
        <p:txBody>
          <a:bodyPr/>
          <a:lstStyle/>
          <a:p>
            <a:fld id="{3DFCE663-8DD1-4898-B8DF-8C5A17606290}"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Need to add notes </a:t>
            </a:r>
          </a:p>
          <a:p>
            <a:endParaRPr lang="en-US" dirty="0" smtClean="0"/>
          </a:p>
          <a:p>
            <a:endParaRPr lang="en-US" dirty="0" smtClean="0"/>
          </a:p>
          <a:p>
            <a:endParaRPr lang="en-US" dirty="0" smtClean="0"/>
          </a:p>
          <a:p>
            <a:endParaRPr lang="en-US" dirty="0" smtClean="0"/>
          </a:p>
          <a:p>
            <a:r>
              <a:rPr lang="en-US" dirty="0" smtClean="0"/>
              <a:t>This</a:t>
            </a:r>
            <a:r>
              <a:rPr lang="en-US" baseline="0" dirty="0" smtClean="0"/>
              <a:t> information allowed me to calculate quantitative </a:t>
            </a:r>
            <a:endParaRPr lang="en-US" dirty="0" smtClean="0"/>
          </a:p>
          <a:p>
            <a:endParaRPr lang="en-US" dirty="0" smtClean="0"/>
          </a:p>
          <a:p>
            <a:r>
              <a:rPr lang="en-US" dirty="0" smtClean="0"/>
              <a:t>In</a:t>
            </a:r>
            <a:r>
              <a:rPr lang="en-US" baseline="0" dirty="0" smtClean="0"/>
              <a:t> addition to this</a:t>
            </a:r>
            <a:r>
              <a:rPr lang="en-US" dirty="0" smtClean="0"/>
              <a:t>,</a:t>
            </a:r>
            <a:r>
              <a:rPr lang="en-US" baseline="0" dirty="0" smtClean="0"/>
              <a:t> I also utilized a food web approach.  However, in contrast to common </a:t>
            </a:r>
            <a:r>
              <a:rPr lang="en-US" baseline="0" dirty="0" err="1" smtClean="0"/>
              <a:t>connectance</a:t>
            </a:r>
            <a:r>
              <a:rPr lang="en-US" baseline="0" dirty="0" smtClean="0"/>
              <a:t> food webs, such as the one presented </a:t>
            </a:r>
            <a:r>
              <a:rPr lang="en-US" baseline="0" dirty="0" err="1" smtClean="0"/>
              <a:t>here.Perhaps</a:t>
            </a:r>
            <a:r>
              <a:rPr lang="en-US" baseline="0" dirty="0" smtClean="0"/>
              <a:t> the </a:t>
            </a:r>
            <a:r>
              <a:rPr lang="en-US" baseline="0" dirty="0" err="1" smtClean="0"/>
              <a:t>simplist</a:t>
            </a:r>
            <a:r>
              <a:rPr lang="en-US" baseline="0" dirty="0" smtClean="0"/>
              <a:t> and most common food webs are linkage webs, where each of these arrows represented an observed link in the web.  Although these types of webs can be quite complex, and are good for </a:t>
            </a:r>
            <a:r>
              <a:rPr lang="en-US" baseline="0" dirty="0" err="1" smtClean="0"/>
              <a:t>visulizing</a:t>
            </a:r>
            <a:r>
              <a:rPr lang="en-US" baseline="0" dirty="0" smtClean="0"/>
              <a:t> patterns of </a:t>
            </a:r>
            <a:r>
              <a:rPr lang="en-US" baseline="0" dirty="0" err="1" smtClean="0"/>
              <a:t>connectance</a:t>
            </a:r>
            <a:r>
              <a:rPr lang="en-US" baseline="0" dirty="0" smtClean="0"/>
              <a:t>, they </a:t>
            </a:r>
            <a:endParaRPr lang="en-US" dirty="0"/>
          </a:p>
        </p:txBody>
      </p:sp>
      <p:sp>
        <p:nvSpPr>
          <p:cNvPr id="4" name="Slide Number Placeholder 3"/>
          <p:cNvSpPr>
            <a:spLocks noGrp="1"/>
          </p:cNvSpPr>
          <p:nvPr>
            <p:ph type="sldNum" sz="quarter" idx="10"/>
          </p:nvPr>
        </p:nvSpPr>
        <p:spPr/>
        <p:txBody>
          <a:bodyPr/>
          <a:lstStyle/>
          <a:p>
            <a:pPr>
              <a:defRPr/>
            </a:pPr>
            <a:fld id="{BF589AC6-592A-4A17-97DB-39DC35EB64B2}" type="slidenum">
              <a:rPr lang="en-US" smtClean="0"/>
              <a:pPr>
                <a:defRPr/>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all aware</a:t>
            </a:r>
            <a:r>
              <a:rPr lang="en-US" baseline="0" dirty="0" smtClean="0"/>
              <a:t>  of the multitudes of limitations to Threatened and Endangered fish species in UC </a:t>
            </a:r>
            <a:r>
              <a:rPr lang="en-US" baseline="0" dirty="0" err="1" smtClean="0"/>
              <a:t>tribuataries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4</a:t>
            </a:fld>
            <a:endParaRPr lang="en-US"/>
          </a:p>
        </p:txBody>
      </p:sp>
    </p:spTree>
    <p:extLst>
      <p:ext uri="{BB962C8B-B14F-4D97-AF65-F5344CB8AC3E}">
        <p14:creationId xmlns:p14="http://schemas.microsoft.com/office/powerpoint/2010/main" val="257120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us are aware</a:t>
            </a:r>
            <a:r>
              <a:rPr lang="en-US" baseline="0" dirty="0" smtClean="0"/>
              <a:t> of the need to address degradation as part of in-channel specific restoration. These degradations are generally a result of flood plain alteration and consist of physical actions aimed at restoring hydraulic function. </a:t>
            </a:r>
          </a:p>
          <a:p>
            <a:endParaRPr lang="en-US" baseline="0" dirty="0" smtClean="0"/>
          </a:p>
          <a:p>
            <a:r>
              <a:rPr lang="en-US" baseline="0" dirty="0" smtClean="0"/>
              <a:t>Though it is much harder to see the effects of MDN loss as most of us have never seen tributaries with healthy contributions of carcasses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7</a:t>
            </a:fld>
            <a:endParaRPr lang="en-US"/>
          </a:p>
        </p:txBody>
      </p:sp>
    </p:spTree>
    <p:extLst>
      <p:ext uri="{BB962C8B-B14F-4D97-AF65-F5344CB8AC3E}">
        <p14:creationId xmlns:p14="http://schemas.microsoft.com/office/powerpoint/2010/main" val="71937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a:t>
            </a:r>
            <a:r>
              <a:rPr lang="en-US" baseline="0" dirty="0" smtClean="0"/>
              <a:t> of reduced adult escapement  shows that even in low years there is a significant effect which we can also see in drastically reduced levels of N and P. </a:t>
            </a:r>
            <a:endParaRPr lang="en-US" dirty="0"/>
          </a:p>
        </p:txBody>
      </p:sp>
      <p:sp>
        <p:nvSpPr>
          <p:cNvPr id="4" name="Slide Number Placeholder 3"/>
          <p:cNvSpPr>
            <a:spLocks noGrp="1"/>
          </p:cNvSpPr>
          <p:nvPr>
            <p:ph type="sldNum" sz="quarter" idx="10"/>
          </p:nvPr>
        </p:nvSpPr>
        <p:spPr/>
        <p:txBody>
          <a:bodyPr/>
          <a:lstStyle/>
          <a:p>
            <a:fld id="{A6AAD7B3-51CE-4F9F-B950-831A4D24D11F}"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us are aware</a:t>
            </a:r>
            <a:r>
              <a:rPr lang="en-US" baseline="0" dirty="0" smtClean="0"/>
              <a:t> of the need to address degradation as part of in-channel specific restoration. These degradations are generally a result of </a:t>
            </a:r>
            <a:r>
              <a:rPr lang="en-US" baseline="0" dirty="0" err="1" smtClean="0"/>
              <a:t>gflood</a:t>
            </a:r>
            <a:r>
              <a:rPr lang="en-US" baseline="0" dirty="0" smtClean="0"/>
              <a:t> plain alteration and consist of physical actions aimed at restoring hydraulic function. </a:t>
            </a:r>
          </a:p>
          <a:p>
            <a:endParaRPr lang="en-US" baseline="0" dirty="0" smtClean="0"/>
          </a:p>
          <a:p>
            <a:r>
              <a:rPr lang="en-US" baseline="0" dirty="0" smtClean="0"/>
              <a:t>A paper in Bioscience by Beth Sanderson shows the distribution of non natives in the PNW with shaded areas indicating where invasive compete with listed fish species. </a:t>
            </a:r>
          </a:p>
          <a:p>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9</a:t>
            </a:fld>
            <a:endParaRPr lang="en-US"/>
          </a:p>
        </p:txBody>
      </p:sp>
    </p:spTree>
    <p:extLst>
      <p:ext uri="{BB962C8B-B14F-4D97-AF65-F5344CB8AC3E}">
        <p14:creationId xmlns:p14="http://schemas.microsoft.com/office/powerpoint/2010/main" val="71937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we</a:t>
            </a:r>
            <a:r>
              <a:rPr lang="en-US" baseline="0" dirty="0" smtClean="0"/>
              <a:t> restore these UC tributaries to meet recovery goals.</a:t>
            </a:r>
          </a:p>
          <a:p>
            <a:endParaRPr lang="en-US" baseline="0" dirty="0" smtClean="0"/>
          </a:p>
          <a:p>
            <a:r>
              <a:rPr lang="en-US" baseline="0" dirty="0" smtClean="0"/>
              <a:t>This could be any number of limitation identified with in a certain watershed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10</a:t>
            </a:fld>
            <a:endParaRPr lang="en-US"/>
          </a:p>
        </p:txBody>
      </p:sp>
    </p:spTree>
    <p:extLst>
      <p:ext uri="{BB962C8B-B14F-4D97-AF65-F5344CB8AC3E}">
        <p14:creationId xmlns:p14="http://schemas.microsoft.com/office/powerpoint/2010/main" val="103672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that we have looked</a:t>
            </a:r>
            <a:r>
              <a:rPr lang="en-US" baseline="0" dirty="0" smtClean="0"/>
              <a:t> at the methods let’s go see how the rubber meets the road by applying techniques to a successful restoration project.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Our restoration site is a 1</a:t>
            </a:r>
            <a:r>
              <a:rPr lang="en-US" baseline="0" dirty="0" smtClean="0"/>
              <a:t> kilometer long first order spring creek. </a:t>
            </a:r>
          </a:p>
        </p:txBody>
      </p:sp>
      <p:sp>
        <p:nvSpPr>
          <p:cNvPr id="4" name="Slide Number Placeholder 3"/>
          <p:cNvSpPr>
            <a:spLocks noGrp="1"/>
          </p:cNvSpPr>
          <p:nvPr>
            <p:ph type="sldNum" sz="quarter" idx="10"/>
          </p:nvPr>
        </p:nvSpPr>
        <p:spPr/>
        <p:txBody>
          <a:bodyPr/>
          <a:lstStyle/>
          <a:p>
            <a:pPr>
              <a:defRPr/>
            </a:pPr>
            <a:fld id="{BF589AC6-592A-4A17-97DB-39DC35EB64B2}"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a:t>
            </a:r>
            <a:r>
              <a:rPr lang="en-US" baseline="0" dirty="0" smtClean="0"/>
              <a:t> 2012 </a:t>
            </a:r>
            <a:endParaRPr lang="en-US" dirty="0"/>
          </a:p>
        </p:txBody>
      </p:sp>
      <p:sp>
        <p:nvSpPr>
          <p:cNvPr id="4" name="Slide Number Placeholder 3"/>
          <p:cNvSpPr>
            <a:spLocks noGrp="1"/>
          </p:cNvSpPr>
          <p:nvPr>
            <p:ph type="sldNum" sz="quarter" idx="10"/>
          </p:nvPr>
        </p:nvSpPr>
        <p:spPr/>
        <p:txBody>
          <a:bodyPr/>
          <a:lstStyle/>
          <a:p>
            <a:fld id="{5AE1A8CD-E940-4F1F-A6D1-4127ACF9002E}" type="slidenum">
              <a:rPr lang="en-US" smtClean="0"/>
              <a:pPr/>
              <a:t>13</a:t>
            </a:fld>
            <a:endParaRPr lang="en-US"/>
          </a:p>
        </p:txBody>
      </p:sp>
    </p:spTree>
    <p:extLst>
      <p:ext uri="{BB962C8B-B14F-4D97-AF65-F5344CB8AC3E}">
        <p14:creationId xmlns:p14="http://schemas.microsoft.com/office/powerpoint/2010/main" val="355337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CF6478-8D45-4DD9-B4E7-9A4E166E1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412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2D7A89-31A0-459B-B40C-402C1226AF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406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45C0D3-C8F7-45A2-8DAC-F5C88283C4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76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9B02BF-7550-4BBE-AC52-34447E9E89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3983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with 2 Pictures">
    <p:spTree>
      <p:nvGrpSpPr>
        <p:cNvPr id="1" name=""/>
        <p:cNvGrpSpPr/>
        <p:nvPr/>
      </p:nvGrpSpPr>
      <p:grpSpPr>
        <a:xfrm>
          <a:off x="0" y="0"/>
          <a:ext cx="0" cy="0"/>
          <a:chOff x="0" y="0"/>
          <a:chExt cx="0" cy="0"/>
        </a:xfrm>
      </p:grpSpPr>
      <p:pic>
        <p:nvPicPr>
          <p:cNvPr id="4" name="Picture 3" descr="Yakama_ppt_template_r103_footer.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8" name="Picture Placeholder 12"/>
          <p:cNvSpPr>
            <a:spLocks noGrp="1"/>
          </p:cNvSpPr>
          <p:nvPr>
            <p:ph type="pic" sz="quarter" idx="14"/>
          </p:nvPr>
        </p:nvSpPr>
        <p:spPr>
          <a:xfrm>
            <a:off x="282575" y="228600"/>
            <a:ext cx="4235450" cy="4187952"/>
          </a:xfrm>
        </p:spPr>
        <p:txBody>
          <a:bodyPr/>
          <a:lstStyle>
            <a:lvl1pPr>
              <a:buNone/>
              <a:defRPr/>
            </a:lvl1pPr>
          </a:lstStyle>
          <a:p>
            <a:r>
              <a:rPr lang="en-US" dirty="0" smtClean="0"/>
              <a:t>Click icon to add picture</a:t>
            </a:r>
            <a:endParaRPr dirty="0"/>
          </a:p>
        </p:txBody>
      </p:sp>
      <p:sp>
        <p:nvSpPr>
          <p:cNvPr id="2" name="Title 1"/>
          <p:cNvSpPr>
            <a:spLocks noGrp="1"/>
          </p:cNvSpPr>
          <p:nvPr>
            <p:ph type="ctrTitle"/>
          </p:nvPr>
        </p:nvSpPr>
        <p:spPr>
          <a:xfrm>
            <a:off x="4624388" y="4624668"/>
            <a:ext cx="4214812" cy="933450"/>
          </a:xfrm>
        </p:spPr>
        <p:txBody>
          <a:bodyPr>
            <a:normAutofit/>
          </a:bodyPr>
          <a:lstStyle>
            <a:lvl1pPr>
              <a:defRPr sz="2800"/>
            </a:lvl1pPr>
          </a:lstStyle>
          <a:p>
            <a:r>
              <a:rPr lang="en-US" dirty="0" smtClean="0"/>
              <a:t>Click to edit Master title style</a:t>
            </a:r>
            <a:endParaRPr dirty="0"/>
          </a:p>
        </p:txBody>
      </p:sp>
      <p:sp>
        <p:nvSpPr>
          <p:cNvPr id="3" name="Subtitle 2"/>
          <p:cNvSpPr>
            <a:spLocks noGrp="1"/>
          </p:cNvSpPr>
          <p:nvPr>
            <p:ph type="subTitle" idx="1"/>
          </p:nvPr>
        </p:nvSpPr>
        <p:spPr>
          <a:xfrm>
            <a:off x="4624388" y="5562600"/>
            <a:ext cx="4214812" cy="627076"/>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0" name="Rectangle 9"/>
          <p:cNvSpPr/>
          <p:nvPr/>
        </p:nvSpPr>
        <p:spPr>
          <a:xfrm>
            <a:off x="462438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E8A723"/>
              </a:solidFill>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smtClean="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9"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7A941514-10EA-D349-92E4-83B589DD8449}" type="slidenum">
              <a:rPr lang="en-US" smtClean="0"/>
              <a:pPr/>
              <a:t>‹#›</a:t>
            </a:fld>
            <a:endParaRPr lang="en-US" dirty="0"/>
          </a:p>
        </p:txBody>
      </p:sp>
    </p:spTree>
    <p:extLst>
      <p:ext uri="{BB962C8B-B14F-4D97-AF65-F5344CB8AC3E}">
        <p14:creationId xmlns:p14="http://schemas.microsoft.com/office/powerpoint/2010/main" val="10219266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457ED45-0BFE-41DC-B401-329405535A3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4431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Yakama_ppt_template_r1016.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70191" y="2191485"/>
            <a:ext cx="5007787" cy="933450"/>
          </a:xfrm>
        </p:spPr>
        <p:txBody>
          <a:bodyPr>
            <a:noAutofit/>
          </a:bodyPr>
          <a:lstStyle>
            <a:lvl1pPr>
              <a:defRPr sz="300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0191" y="3204120"/>
            <a:ext cx="5007787" cy="851185"/>
          </a:xfrm>
        </p:spPr>
        <p:txBody>
          <a:bodyPr>
            <a:normAutofit/>
          </a:bodyPr>
          <a:lstStyle>
            <a:lvl1pPr marL="0" indent="0" algn="l">
              <a:spcBef>
                <a:spcPts val="300"/>
              </a:spcBef>
              <a:buNone/>
              <a:defRPr sz="16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Tree>
    <p:extLst>
      <p:ext uri="{BB962C8B-B14F-4D97-AF65-F5344CB8AC3E}">
        <p14:creationId xmlns:p14="http://schemas.microsoft.com/office/powerpoint/2010/main" val="12724123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A8D09"/>
                </a:solidFill>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Footer Placeholder 4"/>
          <p:cNvSpPr>
            <a:spLocks noGrp="1"/>
          </p:cNvSpPr>
          <p:nvPr>
            <p:ph type="ftr" sz="quarter" idx="10"/>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2BDDEF88-4DD8-EE48-95CD-6C3344F914A7}" type="slidenum">
              <a:rPr lang="en-US" smtClean="0"/>
              <a:pPr/>
              <a:t>‹#›</a:t>
            </a:fld>
            <a:endParaRPr lang="en-US" dirty="0"/>
          </a:p>
        </p:txBody>
      </p:sp>
    </p:spTree>
    <p:extLst>
      <p:ext uri="{BB962C8B-B14F-4D97-AF65-F5344CB8AC3E}">
        <p14:creationId xmlns:p14="http://schemas.microsoft.com/office/powerpoint/2010/main" val="22061589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lvl1pPr>
              <a:defRPr>
                <a:solidFill>
                  <a:srgbClr val="8A8D09"/>
                </a:solidFill>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tx2"/>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5" name="Footer Placeholder 4"/>
          <p:cNvSpPr>
            <a:spLocks noGrp="1"/>
          </p:cNvSpPr>
          <p:nvPr>
            <p:ph type="ftr" sz="quarter" idx="10"/>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a:p>
        </p:txBody>
      </p:sp>
    </p:spTree>
    <p:extLst>
      <p:ext uri="{BB962C8B-B14F-4D97-AF65-F5344CB8AC3E}">
        <p14:creationId xmlns:p14="http://schemas.microsoft.com/office/powerpoint/2010/main" val="269438269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 2 Pictures">
    <p:spTree>
      <p:nvGrpSpPr>
        <p:cNvPr id="1" name=""/>
        <p:cNvGrpSpPr/>
        <p:nvPr/>
      </p:nvGrpSpPr>
      <p:grpSpPr>
        <a:xfrm>
          <a:off x="0" y="0"/>
          <a:ext cx="0" cy="0"/>
          <a:chOff x="0" y="0"/>
          <a:chExt cx="0" cy="0"/>
        </a:xfrm>
      </p:grpSpPr>
      <p:pic>
        <p:nvPicPr>
          <p:cNvPr id="4" name="Picture 3" descr="Yakama_ppt_template_r103_footer.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8" name="Picture Placeholder 12"/>
          <p:cNvSpPr>
            <a:spLocks noGrp="1"/>
          </p:cNvSpPr>
          <p:nvPr>
            <p:ph type="pic" sz="quarter" idx="14"/>
          </p:nvPr>
        </p:nvSpPr>
        <p:spPr>
          <a:xfrm>
            <a:off x="282575" y="228600"/>
            <a:ext cx="4235450" cy="4187952"/>
          </a:xfrm>
        </p:spPr>
        <p:txBody>
          <a:bodyPr/>
          <a:lstStyle>
            <a:lvl1pPr>
              <a:buNone/>
              <a:defRPr/>
            </a:lvl1pPr>
          </a:lstStyle>
          <a:p>
            <a:r>
              <a:rPr lang="en-US" dirty="0" smtClean="0"/>
              <a:t>Click icon to add picture</a:t>
            </a:r>
            <a:endParaRPr dirty="0"/>
          </a:p>
        </p:txBody>
      </p:sp>
      <p:sp>
        <p:nvSpPr>
          <p:cNvPr id="2" name="Title 1"/>
          <p:cNvSpPr>
            <a:spLocks noGrp="1"/>
          </p:cNvSpPr>
          <p:nvPr>
            <p:ph type="ctrTitle"/>
          </p:nvPr>
        </p:nvSpPr>
        <p:spPr>
          <a:xfrm>
            <a:off x="4624388" y="4624668"/>
            <a:ext cx="4214812" cy="933450"/>
          </a:xfrm>
        </p:spPr>
        <p:txBody>
          <a:bodyPr>
            <a:normAutofit/>
          </a:bodyPr>
          <a:lstStyle>
            <a:lvl1pPr>
              <a:defRPr sz="2800"/>
            </a:lvl1pPr>
          </a:lstStyle>
          <a:p>
            <a:r>
              <a:rPr lang="en-US" dirty="0" smtClean="0"/>
              <a:t>Click to edit Master title style</a:t>
            </a:r>
            <a:endParaRPr dirty="0"/>
          </a:p>
        </p:txBody>
      </p:sp>
      <p:sp>
        <p:nvSpPr>
          <p:cNvPr id="3" name="Subtitle 2"/>
          <p:cNvSpPr>
            <a:spLocks noGrp="1"/>
          </p:cNvSpPr>
          <p:nvPr>
            <p:ph type="subTitle" idx="1"/>
          </p:nvPr>
        </p:nvSpPr>
        <p:spPr>
          <a:xfrm>
            <a:off x="4624388" y="5562600"/>
            <a:ext cx="4214812" cy="627076"/>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0" name="Rectangle 9"/>
          <p:cNvSpPr/>
          <p:nvPr/>
        </p:nvSpPr>
        <p:spPr>
          <a:xfrm>
            <a:off x="462438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E8A723"/>
              </a:solidFill>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smtClean="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9"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7A941514-10EA-D349-92E4-83B589DD8449}" type="slidenum">
              <a:rPr lang="en-US" smtClean="0"/>
              <a:pPr/>
              <a:t>‹#›</a:t>
            </a:fld>
            <a:endParaRPr lang="en-US" dirty="0"/>
          </a:p>
        </p:txBody>
      </p:sp>
    </p:spTree>
    <p:extLst>
      <p:ext uri="{BB962C8B-B14F-4D97-AF65-F5344CB8AC3E}">
        <p14:creationId xmlns:p14="http://schemas.microsoft.com/office/powerpoint/2010/main" val="210994718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Yakama_ppt_template_r101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89795" y="4564895"/>
            <a:ext cx="7332276" cy="856401"/>
          </a:xfrm>
        </p:spPr>
        <p:txBody>
          <a:bodyPr anchor="b" anchorCtr="0">
            <a:normAutofit/>
          </a:bodyPr>
          <a:lstStyle>
            <a:lvl1pPr algn="l">
              <a:defRPr sz="3200" b="0" cap="none" baseline="0">
                <a:solidFill>
                  <a:schemeClr val="tx1"/>
                </a:solidFill>
              </a:defRPr>
            </a:lvl1pPr>
          </a:lstStyle>
          <a:p>
            <a:r>
              <a:rPr lang="en-US" dirty="0" smtClean="0"/>
              <a:t>Click to edit Master title style</a:t>
            </a:r>
            <a:endParaRPr dirty="0"/>
          </a:p>
        </p:txBody>
      </p:sp>
      <p:sp>
        <p:nvSpPr>
          <p:cNvPr id="3" name="Text Placeholder 2"/>
          <p:cNvSpPr>
            <a:spLocks noGrp="1"/>
          </p:cNvSpPr>
          <p:nvPr>
            <p:ph type="body" idx="1"/>
          </p:nvPr>
        </p:nvSpPr>
        <p:spPr>
          <a:xfrm>
            <a:off x="789795" y="5495998"/>
            <a:ext cx="7332275" cy="405531"/>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367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FF19D-9BF3-4758-A797-247879CCCD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583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a:p>
        </p:txBody>
      </p:sp>
    </p:spTree>
    <p:extLst>
      <p:ext uri="{BB962C8B-B14F-4D97-AF65-F5344CB8AC3E}">
        <p14:creationId xmlns:p14="http://schemas.microsoft.com/office/powerpoint/2010/main" val="2893136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pic>
        <p:nvPicPr>
          <p:cNvPr id="16" name="Picture 15" descr="Yakama_ppt_template_r103_footer.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282575" y="228600"/>
            <a:ext cx="4235450"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98474" y="2571750"/>
            <a:ext cx="3898713"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498474" y="3733800"/>
            <a:ext cx="389792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162F1D00-BD13-4404-86B0-79703945A0A7}" type="slidenum">
              <a:rPr lang="en-US" smtClean="0">
                <a:solidFill>
                  <a:prstClr val="black"/>
                </a:solidFill>
              </a:rPr>
              <a:pPr/>
              <a:t>‹#›</a:t>
            </a:fld>
            <a:endParaRPr lang="en-US">
              <a:solidFill>
                <a:prstClr val="black"/>
              </a:solidFill>
            </a:endParaRP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p:nvSpPr>
        <p:spPr>
          <a:xfrm>
            <a:off x="4624388" y="4534726"/>
            <a:ext cx="2057400" cy="1591437"/>
          </a:xfrm>
          <a:prstGeom prst="rect">
            <a:avLst/>
          </a:prstGeom>
          <a:solidFill>
            <a:srgbClr val="E8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3744501"/>
          </a:xfrm>
        </p:spPr>
        <p:txBody>
          <a:bodyPr/>
          <a:lstStyle>
            <a:lvl1pPr>
              <a:buNone/>
              <a:defRPr/>
            </a:lvl1pPr>
          </a:lstStyle>
          <a:p>
            <a:r>
              <a:rPr lang="en-US" smtClean="0"/>
              <a:t>Click icon to add picture</a:t>
            </a:r>
            <a:endParaRPr/>
          </a:p>
        </p:txBody>
      </p:sp>
      <p:sp>
        <p:nvSpPr>
          <p:cNvPr id="15"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7208245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Footer Placeholder 4"/>
          <p:cNvSpPr>
            <a:spLocks noGrp="1"/>
          </p:cNvSpPr>
          <p:nvPr>
            <p:ph type="ftr" sz="quarter" idx="10"/>
          </p:nvPr>
        </p:nvSpPr>
        <p:spPr>
          <a:xfrm>
            <a:off x="8600940" y="6402241"/>
            <a:ext cx="543060"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5069174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21998698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2"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264700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3"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27508467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9"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4059525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3665925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98473" y="2571750"/>
            <a:ext cx="3137345"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498473" y="3733800"/>
            <a:ext cx="313788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4051673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5915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31782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91BA-DA82-4CE2-AC49-08B81D5F04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1793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49789" cy="833718"/>
          </a:xfrm>
        </p:spPr>
        <p:txBody>
          <a:bodyPr anchor="b">
            <a:normAutofit/>
          </a:bodyPr>
          <a:lstStyle>
            <a:lvl1pPr algn="l">
              <a:defRPr sz="2600" b="0"/>
            </a:lvl1pPr>
          </a:lstStyle>
          <a:p>
            <a:r>
              <a:rPr lang="en-US" dirty="0" smtClean="0"/>
              <a:t>Click to edit Master title style</a:t>
            </a:r>
            <a:endParaRPr dirty="0"/>
          </a:p>
        </p:txBody>
      </p:sp>
      <p:sp>
        <p:nvSpPr>
          <p:cNvPr id="3" name="Picture Placeholder 2"/>
          <p:cNvSpPr>
            <a:spLocks noGrp="1"/>
          </p:cNvSpPr>
          <p:nvPr>
            <p:ph type="pic" idx="1"/>
          </p:nvPr>
        </p:nvSpPr>
        <p:spPr>
          <a:xfrm>
            <a:off x="498474" y="228600"/>
            <a:ext cx="6157820"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506505" y="5257799"/>
            <a:ext cx="6149789"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162F1D00-BD13-4404-86B0-79703945A0A7}" type="slidenum">
              <a:rPr lang="en-US" smtClean="0">
                <a:solidFill>
                  <a:prstClr val="black"/>
                </a:solidFill>
              </a:rPr>
              <a:pPr/>
              <a:t>‹#›</a:t>
            </a:fld>
            <a:endParaRPr lang="en-US">
              <a:solidFill>
                <a:prstClr val="black"/>
              </a:solidFill>
            </a:endParaRPr>
          </a:p>
        </p:txBody>
      </p:sp>
      <p:sp>
        <p:nvSpPr>
          <p:cNvPr id="8" name="Rectangle 7"/>
          <p:cNvSpPr/>
          <p:nvPr/>
        </p:nvSpPr>
        <p:spPr>
          <a:xfrm>
            <a:off x="6802438" y="228600"/>
            <a:ext cx="2057400" cy="2039112"/>
          </a:xfrm>
          <a:prstGeom prst="rect">
            <a:avLst/>
          </a:prstGeom>
          <a:solidFill>
            <a:srgbClr val="E8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Footer Placeholder 4"/>
          <p:cNvSpPr>
            <a:spLocks noGrp="1"/>
          </p:cNvSpPr>
          <p:nvPr>
            <p:ph type="ftr" sz="quarter" idx="3"/>
          </p:nvPr>
        </p:nvSpPr>
        <p:spPr>
          <a:xfrm>
            <a:off x="498474" y="6402241"/>
            <a:ext cx="5826126" cy="365125"/>
          </a:xfrm>
          <a:prstGeom prst="rect">
            <a:avLst/>
          </a:prstGeom>
        </p:spPr>
        <p:txBody>
          <a:bodyPr vert="horz" lIns="91440" tIns="45720" rIns="91440" bIns="45720" rtlCol="0" anchor="ctr"/>
          <a:lstStyle>
            <a:lvl1pPr algn="l">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170887689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pic>
        <p:nvPicPr>
          <p:cNvPr id="11" name="Picture 10" descr="Yakama_ppt_template_r103_footer.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282574" y="228600"/>
            <a:ext cx="6387167"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98474" y="2571750"/>
            <a:ext cx="6063691"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498474" y="3733801"/>
            <a:ext cx="6062186" cy="2231766"/>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162F1D00-BD13-4404-86B0-79703945A0A7}" type="slidenum">
              <a:rPr lang="en-US" smtClean="0">
                <a:solidFill>
                  <a:prstClr val="black"/>
                </a:solidFill>
              </a:rPr>
              <a:pPr/>
              <a:t>‹#›</a:t>
            </a:fld>
            <a:endParaRPr lang="en-US">
              <a:solidFill>
                <a:prstClr val="black"/>
              </a:solidFill>
            </a:endParaRP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1590739"/>
          </a:xfrm>
        </p:spPr>
        <p:txBody>
          <a:bodyPr/>
          <a:lstStyle>
            <a:lvl1pPr>
              <a:buNone/>
              <a:defRPr/>
            </a:lvl1pPr>
          </a:lstStyle>
          <a:p>
            <a:r>
              <a:rPr lang="en-US" smtClean="0"/>
              <a:t>Click icon to add picture</a:t>
            </a:r>
            <a:endParaRPr/>
          </a:p>
        </p:txBody>
      </p:sp>
      <p:sp>
        <p:nvSpPr>
          <p:cNvPr id="14"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1321559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37783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
        <p:nvSpPr>
          <p:cNvPr id="12" name="Footer Placeholder 4"/>
          <p:cNvSpPr>
            <a:spLocks noGrp="1"/>
          </p:cNvSpPr>
          <p:nvPr>
            <p:ph type="ftr" sz="quarter" idx="3"/>
          </p:nvPr>
        </p:nvSpPr>
        <p:spPr>
          <a:xfrm>
            <a:off x="8607226" y="6402241"/>
            <a:ext cx="536773"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227212587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1321933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fld id="{9EB92F7A-1DD5-A942-B6C3-0ECAC5F932F9}" type="slidenum">
              <a:rPr lang="en-US" smtClean="0"/>
              <a:pPr/>
              <a:t>‹#›</a:t>
            </a:fld>
            <a:endParaRPr lang="en-US" dirty="0" smtClean="0"/>
          </a:p>
        </p:txBody>
      </p:sp>
    </p:spTree>
    <p:extLst>
      <p:ext uri="{BB962C8B-B14F-4D97-AF65-F5344CB8AC3E}">
        <p14:creationId xmlns:p14="http://schemas.microsoft.com/office/powerpoint/2010/main" val="21270179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99198-5636-439A-8AAA-79756EB1B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89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4BC5AE-1825-43F6-8FCD-7AF6A25E1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607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402845-3283-4DB1-B300-2A53679A21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27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2B6DD2-669D-4807-AE43-84ABCC2852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3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1D02A-DD34-4099-B962-F126C0FBD1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05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9443E4-7739-4814-8143-B91281523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27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4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54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BEE14F1-AF26-4779-8F59-AE502B4D4CD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2609334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664" r:id="rId13"/>
    <p:sldLayoutId id="214748377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4" name="Picture 3" descr="Yakama_ppt_template_r103.jp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98474" y="484094"/>
            <a:ext cx="6958189" cy="1116106"/>
          </a:xfrm>
          <a:prstGeom prst="rect">
            <a:avLst/>
          </a:prstGeom>
        </p:spPr>
        <p:txBody>
          <a:bodyPr vert="horz" lIns="91440" tIns="45720" rIns="91440" bIns="45720" rtlCol="0" anchor="t"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498474" y="1981200"/>
            <a:ext cx="8096179"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fld id="{95562346-2D5B-9B45-82EE-100ADC3D0E7B}" type="slidenum">
              <a:rPr lang="en-US" smtClean="0"/>
              <a:pPr/>
              <a:t>‹#›</a:t>
            </a:fld>
            <a:endParaRPr lang="en-US" dirty="0"/>
          </a:p>
        </p:txBody>
      </p:sp>
    </p:spTree>
    <p:extLst>
      <p:ext uri="{BB962C8B-B14F-4D97-AF65-F5344CB8AC3E}">
        <p14:creationId xmlns:p14="http://schemas.microsoft.com/office/powerpoint/2010/main" val="39729558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Lst>
  <p:timing>
    <p:tnLst>
      <p:par>
        <p:cTn id="1" dur="indefinite" restart="never" nodeType="tmRoot"/>
      </p:par>
    </p:tnLst>
  </p:timing>
  <p:hf hdr="0" dt="0"/>
  <p:txStyles>
    <p:titleStyle>
      <a:lvl1pPr algn="l" defTabSz="914400" rtl="0" eaLnBrk="1" latinLnBrk="0" hangingPunct="1">
        <a:spcBef>
          <a:spcPct val="0"/>
        </a:spcBef>
        <a:buNone/>
        <a:defRPr sz="3600" b="0" kern="1200">
          <a:solidFill>
            <a:srgbClr val="8A8D09"/>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57.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61.jpeg"/><Relationship Id="rId4" Type="http://schemas.openxmlformats.org/officeDocument/2006/relationships/image" Target="../media/image75.jpeg"/><Relationship Id="rId9" Type="http://schemas.openxmlformats.org/officeDocument/2006/relationships/chart" Target="../charts/chart7.xml"/></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wmf"/><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55.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53.png"/><Relationship Id="rId4" Type="http://schemas.openxmlformats.org/officeDocument/2006/relationships/image" Target="../media/image59.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53.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9.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53.png"/><Relationship Id="rId10" Type="http://schemas.openxmlformats.org/officeDocument/2006/relationships/image" Target="../media/image60.png"/><Relationship Id="rId4" Type="http://schemas.openxmlformats.org/officeDocument/2006/relationships/image" Target="../media/image52.png"/><Relationship Id="rId9"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124200"/>
            <a:ext cx="8153400" cy="2438400"/>
          </a:xfrm>
        </p:spPr>
        <p:txBody>
          <a:bodyPr>
            <a:noAutofit/>
          </a:bodyPr>
          <a:lstStyle/>
          <a:p>
            <a:r>
              <a:rPr lang="en-US" sz="2800" dirty="0" smtClean="0"/>
              <a:t> </a:t>
            </a:r>
            <a:endParaRPr lang="en-US" sz="2800" dirty="0"/>
          </a:p>
        </p:txBody>
      </p:sp>
      <p:sp>
        <p:nvSpPr>
          <p:cNvPr id="5" name="Title 1"/>
          <p:cNvSpPr txBox="1">
            <a:spLocks/>
          </p:cNvSpPr>
          <p:nvPr/>
        </p:nvSpPr>
        <p:spPr>
          <a:xfrm>
            <a:off x="510012" y="926951"/>
            <a:ext cx="8305800" cy="1371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kumimoji="0" lang="en-US" sz="3200" b="1" i="0" u="none" strike="noStrike" kern="1200" cap="none" spc="0" normalizeH="0" baseline="0" noProof="0" dirty="0" smtClean="0">
                <a:ln>
                  <a:noFill/>
                </a:ln>
                <a:solidFill>
                  <a:sysClr val="windowText" lastClr="000000"/>
                </a:solidFill>
                <a:effectLst/>
                <a:uLnTx/>
                <a:uFillTx/>
                <a:latin typeface="Calibri"/>
              </a:rPr>
              <a:t>Using Food Webs to Evaluate Restoration</a:t>
            </a:r>
            <a:r>
              <a:rPr lang="en-US" sz="3200" b="1" dirty="0">
                <a:solidFill>
                  <a:sysClr val="windowText" lastClr="000000"/>
                </a:solidFill>
                <a:latin typeface="Calibri"/>
              </a:rPr>
              <a:t/>
            </a:r>
            <a:br>
              <a:rPr lang="en-US" sz="3200" b="1" dirty="0">
                <a:solidFill>
                  <a:sysClr val="windowText" lastClr="000000"/>
                </a:solidFill>
                <a:latin typeface="Calibri"/>
              </a:rPr>
            </a:br>
            <a:r>
              <a:rPr lang="en-US" sz="3200" b="1" dirty="0" smtClean="0">
                <a:solidFill>
                  <a:sysClr val="windowText" lastClr="000000"/>
                </a:solidFill>
                <a:latin typeface="Calibri"/>
              </a:rPr>
              <a:t>Treatments in </a:t>
            </a:r>
            <a:r>
              <a:rPr kumimoji="0" lang="en-US" sz="3200" b="1" i="0" u="none" strike="noStrike" kern="1200" cap="none" spc="0" normalizeH="0" baseline="0" noProof="0" dirty="0" smtClean="0">
                <a:ln>
                  <a:noFill/>
                </a:ln>
                <a:solidFill>
                  <a:sysClr val="windowText" lastClr="000000"/>
                </a:solidFill>
                <a:effectLst/>
                <a:uLnTx/>
                <a:uFillTx/>
                <a:latin typeface="Calibri"/>
              </a:rPr>
              <a:t>Salmon Producing Streams</a:t>
            </a:r>
            <a:endParaRPr kumimoji="0" lang="en-US" sz="3200" b="0" i="0" u="none" strike="noStrike" kern="1200" cap="none" spc="0" normalizeH="0" baseline="0" noProof="0" dirty="0">
              <a:ln>
                <a:noFill/>
              </a:ln>
              <a:solidFill>
                <a:sysClr val="windowText" lastClr="000000"/>
              </a:solidFill>
              <a:effectLst/>
              <a:uLnTx/>
              <a:uFillTx/>
              <a:latin typeface="Calibri"/>
            </a:endParaRPr>
          </a:p>
        </p:txBody>
      </p:sp>
      <p:sp>
        <p:nvSpPr>
          <p:cNvPr id="7" name="Rectangle 6"/>
          <p:cNvSpPr/>
          <p:nvPr/>
        </p:nvSpPr>
        <p:spPr>
          <a:xfrm>
            <a:off x="1295400" y="2133600"/>
            <a:ext cx="6553200" cy="2197525"/>
          </a:xfrm>
          <a:prstGeom prst="rect">
            <a:avLst/>
          </a:prstGeom>
        </p:spPr>
        <p:txBody>
          <a:bodyPr wrap="square">
            <a:spAutoFit/>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2400" b="1" i="0" u="none" strike="noStrike" kern="0" cap="none" spc="0" normalizeH="0" baseline="0" noProof="0" dirty="0" smtClean="0">
                <a:ln>
                  <a:noFill/>
                </a:ln>
                <a:solidFill>
                  <a:srgbClr val="002060"/>
                </a:solidFill>
                <a:effectLst/>
                <a:uLnTx/>
                <a:uFillTx/>
                <a:latin typeface="Calibri"/>
              </a:rPr>
              <a:t>John Jorgensen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a:rPr>
              <a:t>Yakama Nation Fisheries Resource</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prstClr val="black"/>
                </a:solidFill>
                <a:latin typeface="Calibri"/>
              </a:rPr>
              <a:t>PhD Student WSU School of the Environment </a:t>
            </a:r>
            <a:endParaRPr kumimoji="0" lang="en-US" sz="240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2400" b="0" i="1" u="none" strike="noStrike" kern="0" cap="none" spc="0" normalizeH="0" baseline="0" noProof="0" dirty="0" smtClean="0">
                <a:ln>
                  <a:noFill/>
                </a:ln>
                <a:solidFill>
                  <a:srgbClr val="FFFF00"/>
                </a:solidFill>
                <a:effectLst/>
                <a:uLnTx/>
                <a:uFillTx/>
                <a:latin typeface="Calibri"/>
              </a:rPr>
              <a:t>Must View in slide show in order to see</a:t>
            </a:r>
            <a:r>
              <a:rPr kumimoji="0" lang="en-US" sz="2400" b="0" i="1" u="none" strike="noStrike" kern="0" cap="none" spc="0" normalizeH="0" noProof="0" dirty="0" smtClean="0">
                <a:ln>
                  <a:noFill/>
                </a:ln>
                <a:solidFill>
                  <a:srgbClr val="FFFF00"/>
                </a:solidFill>
                <a:effectLst/>
                <a:uLnTx/>
                <a:uFillTx/>
                <a:latin typeface="Calibri"/>
              </a:rPr>
              <a:t> animations</a:t>
            </a:r>
            <a:endParaRPr kumimoji="0" lang="en-US" sz="2400" b="0" i="1" u="none" strike="noStrike" kern="0" cap="none" spc="0" normalizeH="0" baseline="0" noProof="0" dirty="0" smtClean="0">
              <a:ln>
                <a:noFill/>
              </a:ln>
              <a:solidFill>
                <a:srgbClr val="FFFF00"/>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2400" i="1" kern="0" dirty="0" smtClean="0">
                <a:solidFill>
                  <a:srgbClr val="FFFF00"/>
                </a:solidFill>
                <a:latin typeface="Calibri"/>
              </a:rPr>
              <a:t> </a:t>
            </a:r>
            <a:endParaRPr kumimoji="0" lang="en-US" sz="1800" b="0" i="1" u="none" strike="noStrike" kern="0" cap="none" spc="0" normalizeH="0" baseline="0" noProof="0" dirty="0" smtClean="0">
              <a:ln>
                <a:noFill/>
              </a:ln>
              <a:solidFill>
                <a:srgbClr val="FFFF00"/>
              </a:solidFill>
              <a:effectLst/>
              <a:uLnTx/>
              <a:uFillTx/>
            </a:endParaRPr>
          </a:p>
        </p:txBody>
      </p:sp>
    </p:spTree>
    <p:extLst>
      <p:ext uri="{BB962C8B-B14F-4D97-AF65-F5344CB8AC3E}">
        <p14:creationId xmlns:p14="http://schemas.microsoft.com/office/powerpoint/2010/main" val="3444916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0" y="655937"/>
            <a:ext cx="7848600" cy="579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p:nvPr/>
        </p:nvCxnSpPr>
        <p:spPr>
          <a:xfrm flipV="1">
            <a:off x="762000" y="1591800"/>
            <a:ext cx="7848600" cy="8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9883" y="2819400"/>
            <a:ext cx="7848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48400" y="1143000"/>
            <a:ext cx="2257349" cy="369332"/>
          </a:xfrm>
          <a:prstGeom prst="rect">
            <a:avLst/>
          </a:prstGeom>
          <a:noFill/>
        </p:spPr>
        <p:txBody>
          <a:bodyPr wrap="none" rtlCol="0">
            <a:spAutoFit/>
          </a:bodyPr>
          <a:lstStyle/>
          <a:p>
            <a:r>
              <a:rPr lang="en-US" dirty="0">
                <a:solidFill>
                  <a:prstClr val="black"/>
                </a:solidFill>
              </a:rPr>
              <a:t>Historic Production</a:t>
            </a:r>
          </a:p>
        </p:txBody>
      </p:sp>
      <p:sp>
        <p:nvSpPr>
          <p:cNvPr id="18" name="TextBox 17"/>
          <p:cNvSpPr txBox="1"/>
          <p:nvPr/>
        </p:nvSpPr>
        <p:spPr>
          <a:xfrm>
            <a:off x="6355598" y="2362200"/>
            <a:ext cx="1972848" cy="369332"/>
          </a:xfrm>
          <a:prstGeom prst="rect">
            <a:avLst/>
          </a:prstGeom>
          <a:noFill/>
        </p:spPr>
        <p:txBody>
          <a:bodyPr wrap="none" rtlCol="0">
            <a:spAutoFit/>
          </a:bodyPr>
          <a:lstStyle/>
          <a:p>
            <a:r>
              <a:rPr lang="en-US" dirty="0">
                <a:solidFill>
                  <a:prstClr val="black"/>
                </a:solidFill>
              </a:rPr>
              <a:t>Target </a:t>
            </a:r>
            <a:r>
              <a:rPr lang="en-US" dirty="0" smtClean="0">
                <a:solidFill>
                  <a:prstClr val="black"/>
                </a:solidFill>
              </a:rPr>
              <a:t>Production </a:t>
            </a:r>
            <a:endParaRPr lang="en-US" dirty="0">
              <a:solidFill>
                <a:prstClr val="black"/>
              </a:solidFill>
            </a:endParaRPr>
          </a:p>
        </p:txBody>
      </p:sp>
      <p:sp>
        <p:nvSpPr>
          <p:cNvPr id="19" name="Rectangle 18"/>
          <p:cNvSpPr/>
          <p:nvPr/>
        </p:nvSpPr>
        <p:spPr>
          <a:xfrm>
            <a:off x="2972509" y="4865431"/>
            <a:ext cx="3048000" cy="914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Channel Complexity </a:t>
            </a:r>
            <a:endParaRPr lang="en-US" dirty="0">
              <a:solidFill>
                <a:prstClr val="white"/>
              </a:solidFill>
            </a:endParaRPr>
          </a:p>
        </p:txBody>
      </p:sp>
      <p:sp>
        <p:nvSpPr>
          <p:cNvPr id="20" name="Rectangle 19"/>
          <p:cNvSpPr/>
          <p:nvPr/>
        </p:nvSpPr>
        <p:spPr>
          <a:xfrm>
            <a:off x="2972509" y="3962399"/>
            <a:ext cx="3048000" cy="903031"/>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Nutrient Addition</a:t>
            </a:r>
            <a:endParaRPr lang="en-US" dirty="0">
              <a:solidFill>
                <a:prstClr val="white"/>
              </a:solidFill>
            </a:endParaRPr>
          </a:p>
        </p:txBody>
      </p:sp>
      <p:sp>
        <p:nvSpPr>
          <p:cNvPr id="21" name="Rectangle 20"/>
          <p:cNvSpPr/>
          <p:nvPr/>
        </p:nvSpPr>
        <p:spPr>
          <a:xfrm>
            <a:off x="2972509" y="3124199"/>
            <a:ext cx="3048000" cy="83819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Removal of Non-Natives</a:t>
            </a:r>
            <a:endParaRPr lang="en-US" dirty="0">
              <a:solidFill>
                <a:prstClr val="white"/>
              </a:solidFill>
            </a:endParaRPr>
          </a:p>
        </p:txBody>
      </p:sp>
      <p:sp>
        <p:nvSpPr>
          <p:cNvPr id="3" name="TextBox 2"/>
          <p:cNvSpPr txBox="1"/>
          <p:nvPr/>
        </p:nvSpPr>
        <p:spPr>
          <a:xfrm>
            <a:off x="3352799" y="2450068"/>
            <a:ext cx="2287421" cy="369332"/>
          </a:xfrm>
          <a:prstGeom prst="rect">
            <a:avLst/>
          </a:prstGeom>
          <a:noFill/>
        </p:spPr>
        <p:txBody>
          <a:bodyPr wrap="none" rtlCol="0">
            <a:spAutoFit/>
          </a:bodyPr>
          <a:lstStyle/>
          <a:p>
            <a:r>
              <a:rPr lang="en-US" dirty="0" smtClean="0"/>
              <a:t>Restoration Treatment</a:t>
            </a:r>
            <a:endParaRPr lang="en-US" dirty="0"/>
          </a:p>
        </p:txBody>
      </p:sp>
      <p:sp>
        <p:nvSpPr>
          <p:cNvPr id="13" name="TextBox 12"/>
          <p:cNvSpPr txBox="1"/>
          <p:nvPr/>
        </p:nvSpPr>
        <p:spPr>
          <a:xfrm>
            <a:off x="457200" y="419725"/>
            <a:ext cx="8458200" cy="1815882"/>
          </a:xfrm>
          <a:prstGeom prst="rect">
            <a:avLst/>
          </a:prstGeom>
          <a:solidFill>
            <a:srgbClr val="00B050"/>
          </a:solidFill>
        </p:spPr>
        <p:txBody>
          <a:bodyPr wrap="square" rtlCol="0">
            <a:spAutoFit/>
          </a:bodyPr>
          <a:lstStyle/>
          <a:p>
            <a:pPr marL="514350" indent="-514350"/>
            <a:r>
              <a:rPr lang="en-US" sz="2800" b="1" dirty="0" smtClean="0">
                <a:solidFill>
                  <a:srgbClr val="000000"/>
                </a:solidFill>
                <a:latin typeface="Arial"/>
              </a:rPr>
              <a:t> Question: Are there increased benefits to ESA   		   	listed fish from applying additive  			restoration treatments within </a:t>
            </a:r>
          </a:p>
          <a:p>
            <a:pPr marL="514350" indent="-514350"/>
            <a:r>
              <a:rPr lang="en-US" sz="2800" b="1" dirty="0">
                <a:solidFill>
                  <a:srgbClr val="000000"/>
                </a:solidFill>
                <a:latin typeface="Arial"/>
              </a:rPr>
              <a:t>	</a:t>
            </a:r>
            <a:r>
              <a:rPr lang="en-US" sz="2800" b="1" dirty="0" smtClean="0">
                <a:solidFill>
                  <a:srgbClr val="000000"/>
                </a:solidFill>
                <a:latin typeface="Arial"/>
              </a:rPr>
              <a:t>		the same reach?  			</a:t>
            </a:r>
          </a:p>
        </p:txBody>
      </p:sp>
      <p:sp>
        <p:nvSpPr>
          <p:cNvPr id="15" name="TextBox 14"/>
          <p:cNvSpPr txBox="1"/>
          <p:nvPr/>
        </p:nvSpPr>
        <p:spPr>
          <a:xfrm>
            <a:off x="446574" y="3568614"/>
            <a:ext cx="8429549" cy="1815882"/>
          </a:xfrm>
          <a:prstGeom prst="rect">
            <a:avLst/>
          </a:prstGeom>
          <a:solidFill>
            <a:srgbClr val="00B050"/>
          </a:solidFill>
        </p:spPr>
        <p:txBody>
          <a:bodyPr wrap="square" rtlCol="0">
            <a:spAutoFit/>
          </a:bodyPr>
          <a:lstStyle/>
          <a:p>
            <a:pPr marL="514350" indent="-514350"/>
            <a:r>
              <a:rPr lang="en-US" sz="2800" b="1" dirty="0" smtClean="0">
                <a:solidFill>
                  <a:srgbClr val="000000"/>
                </a:solidFill>
                <a:latin typeface="Arial"/>
              </a:rPr>
              <a:t> Question: Can we quantify the separate as well 		   	as combined effects of these    	                       	          restoration  treatments to fish    	   		 production?</a:t>
            </a:r>
          </a:p>
        </p:txBody>
      </p:sp>
      <p:cxnSp>
        <p:nvCxnSpPr>
          <p:cNvPr id="22" name="Straight Connector 21"/>
          <p:cNvCxnSpPr/>
          <p:nvPr/>
        </p:nvCxnSpPr>
        <p:spPr>
          <a:xfrm>
            <a:off x="762000" y="5791200"/>
            <a:ext cx="7848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355598" y="5384496"/>
            <a:ext cx="2150151" cy="369332"/>
          </a:xfrm>
          <a:prstGeom prst="rect">
            <a:avLst/>
          </a:prstGeom>
          <a:noFill/>
        </p:spPr>
        <p:txBody>
          <a:bodyPr wrap="square" rtlCol="0">
            <a:spAutoFit/>
          </a:bodyPr>
          <a:lstStyle/>
          <a:p>
            <a:r>
              <a:rPr lang="en-US" b="1" dirty="0" smtClean="0"/>
              <a:t>Current Production</a:t>
            </a:r>
            <a:endParaRPr lang="en-US" b="1" dirty="0"/>
          </a:p>
        </p:txBody>
      </p:sp>
    </p:spTree>
    <p:extLst>
      <p:ext uri="{BB962C8B-B14F-4D97-AF65-F5344CB8AC3E}">
        <p14:creationId xmlns:p14="http://schemas.microsoft.com/office/powerpoint/2010/main" val="96754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3" grpId="0"/>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rot="20365709">
            <a:off x="7509553" y="1410693"/>
            <a:ext cx="220893" cy="588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9" name="Freeform 28"/>
          <p:cNvSpPr/>
          <p:nvPr/>
        </p:nvSpPr>
        <p:spPr>
          <a:xfrm rot="1887990">
            <a:off x="500197" y="1688863"/>
            <a:ext cx="7614983" cy="4061709"/>
          </a:xfrm>
          <a:custGeom>
            <a:avLst/>
            <a:gdLst>
              <a:gd name="connsiteX0" fmla="*/ 0 w 8610600"/>
              <a:gd name="connsiteY0" fmla="*/ 0 h 5384800"/>
              <a:gd name="connsiteX1" fmla="*/ 800100 w 8610600"/>
              <a:gd name="connsiteY1" fmla="*/ 571500 h 5384800"/>
              <a:gd name="connsiteX2" fmla="*/ 863600 w 8610600"/>
              <a:gd name="connsiteY2" fmla="*/ 1689100 h 5384800"/>
              <a:gd name="connsiteX3" fmla="*/ 1905000 w 8610600"/>
              <a:gd name="connsiteY3" fmla="*/ 1981200 h 5384800"/>
              <a:gd name="connsiteX4" fmla="*/ 2032000 w 8610600"/>
              <a:gd name="connsiteY4" fmla="*/ 3556000 h 5384800"/>
              <a:gd name="connsiteX5" fmla="*/ 4559300 w 8610600"/>
              <a:gd name="connsiteY5" fmla="*/ 3771900 h 5384800"/>
              <a:gd name="connsiteX6" fmla="*/ 4749800 w 8610600"/>
              <a:gd name="connsiteY6" fmla="*/ 4406900 h 5384800"/>
              <a:gd name="connsiteX7" fmla="*/ 5384800 w 8610600"/>
              <a:gd name="connsiteY7" fmla="*/ 4330700 h 5384800"/>
              <a:gd name="connsiteX8" fmla="*/ 5829300 w 8610600"/>
              <a:gd name="connsiteY8" fmla="*/ 4597400 h 5384800"/>
              <a:gd name="connsiteX9" fmla="*/ 6451600 w 8610600"/>
              <a:gd name="connsiteY9" fmla="*/ 4419600 h 5384800"/>
              <a:gd name="connsiteX10" fmla="*/ 7277100 w 8610600"/>
              <a:gd name="connsiteY10" fmla="*/ 5168900 h 5384800"/>
              <a:gd name="connsiteX11" fmla="*/ 8610600 w 8610600"/>
              <a:gd name="connsiteY11" fmla="*/ 5384800 h 53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10600" h="5384800">
                <a:moveTo>
                  <a:pt x="0" y="0"/>
                </a:moveTo>
                <a:cubicBezTo>
                  <a:pt x="328083" y="144991"/>
                  <a:pt x="656167" y="289983"/>
                  <a:pt x="800100" y="571500"/>
                </a:cubicBezTo>
                <a:cubicBezTo>
                  <a:pt x="944033" y="853017"/>
                  <a:pt x="679450" y="1454150"/>
                  <a:pt x="863600" y="1689100"/>
                </a:cubicBezTo>
                <a:cubicBezTo>
                  <a:pt x="1047750" y="1924050"/>
                  <a:pt x="1710267" y="1670050"/>
                  <a:pt x="1905000" y="1981200"/>
                </a:cubicBezTo>
                <a:cubicBezTo>
                  <a:pt x="2099733" y="2292350"/>
                  <a:pt x="1589617" y="3257550"/>
                  <a:pt x="2032000" y="3556000"/>
                </a:cubicBezTo>
                <a:cubicBezTo>
                  <a:pt x="2474383" y="3854450"/>
                  <a:pt x="4106333" y="3630083"/>
                  <a:pt x="4559300" y="3771900"/>
                </a:cubicBezTo>
                <a:cubicBezTo>
                  <a:pt x="5012267" y="3913717"/>
                  <a:pt x="4612217" y="4313767"/>
                  <a:pt x="4749800" y="4406900"/>
                </a:cubicBezTo>
                <a:cubicBezTo>
                  <a:pt x="4887383" y="4500033"/>
                  <a:pt x="5204883" y="4298950"/>
                  <a:pt x="5384800" y="4330700"/>
                </a:cubicBezTo>
                <a:cubicBezTo>
                  <a:pt x="5564717" y="4362450"/>
                  <a:pt x="5651500" y="4582583"/>
                  <a:pt x="5829300" y="4597400"/>
                </a:cubicBezTo>
                <a:cubicBezTo>
                  <a:pt x="6007100" y="4612217"/>
                  <a:pt x="6210300" y="4324350"/>
                  <a:pt x="6451600" y="4419600"/>
                </a:cubicBezTo>
                <a:cubicBezTo>
                  <a:pt x="6692900" y="4514850"/>
                  <a:pt x="6917267" y="5008033"/>
                  <a:pt x="7277100" y="5168900"/>
                </a:cubicBezTo>
                <a:cubicBezTo>
                  <a:pt x="7636933" y="5329767"/>
                  <a:pt x="8123766" y="5357283"/>
                  <a:pt x="8610600" y="5384800"/>
                </a:cubicBezTo>
              </a:path>
            </a:pathLst>
          </a:custGeom>
          <a:ln w="635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srgbClr val="000000"/>
              </a:solidFill>
            </a:endParaRPr>
          </a:p>
        </p:txBody>
      </p:sp>
      <p:cxnSp>
        <p:nvCxnSpPr>
          <p:cNvPr id="39" name="Straight Connector 38"/>
          <p:cNvCxnSpPr>
            <a:stCxn id="11" idx="0"/>
          </p:cNvCxnSpPr>
          <p:nvPr/>
        </p:nvCxnSpPr>
        <p:spPr>
          <a:xfrm rot="16200000" flipV="1">
            <a:off x="4719969" y="-1367169"/>
            <a:ext cx="610308" cy="498294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1" idx="4"/>
          </p:cNvCxnSpPr>
          <p:nvPr/>
        </p:nvCxnSpPr>
        <p:spPr>
          <a:xfrm rot="5400000">
            <a:off x="4289972" y="3424569"/>
            <a:ext cx="4877511" cy="1989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 Box 2"/>
          <p:cNvSpPr txBox="1">
            <a:spLocks noChangeArrowheads="1"/>
          </p:cNvSpPr>
          <p:nvPr/>
        </p:nvSpPr>
        <p:spPr bwMode="auto">
          <a:xfrm>
            <a:off x="0" y="0"/>
            <a:ext cx="9144000" cy="769441"/>
          </a:xfrm>
          <a:prstGeom prst="rect">
            <a:avLst/>
          </a:prstGeom>
          <a:solidFill>
            <a:srgbClr val="339966"/>
          </a:solidFill>
          <a:ln w="15875">
            <a:solidFill>
              <a:schemeClr val="bg2"/>
            </a:solidFill>
            <a:miter lim="800000"/>
            <a:headEnd/>
            <a:tailEnd/>
          </a:ln>
        </p:spPr>
        <p:txBody>
          <a:bodyPr>
            <a:spAutoFit/>
          </a:bodyPr>
          <a:lstStyle/>
          <a:p>
            <a:pPr fontAlgn="base">
              <a:spcBef>
                <a:spcPct val="0"/>
              </a:spcBef>
              <a:spcAft>
                <a:spcPct val="0"/>
              </a:spcAft>
            </a:pPr>
            <a:r>
              <a:rPr lang="en-US" sz="4400" dirty="0" smtClean="0">
                <a:solidFill>
                  <a:srgbClr val="000000"/>
                </a:solidFill>
              </a:rPr>
              <a:t>  Application: </a:t>
            </a:r>
            <a:r>
              <a:rPr lang="en-US" sz="3600" i="1" dirty="0" smtClean="0">
                <a:solidFill>
                  <a:srgbClr val="000000"/>
                </a:solidFill>
              </a:rPr>
              <a:t>Hancock Springs </a:t>
            </a:r>
            <a:endParaRPr lang="en-US" sz="3600" i="1" dirty="0">
              <a:solidFill>
                <a:srgbClr val="0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740" y="889648"/>
            <a:ext cx="4956060" cy="383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F:\NPRP (goflex)\NPRP (goflex)\Hancock Springs\HS Photos\Re-sized presentation photos\HS\upper HS before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1" y="769441"/>
            <a:ext cx="9126648" cy="58005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8"/>
          <p:cNvSpPr txBox="1">
            <a:spLocks noChangeArrowheads="1"/>
          </p:cNvSpPr>
          <p:nvPr/>
        </p:nvSpPr>
        <p:spPr bwMode="auto">
          <a:xfrm>
            <a:off x="18861" y="770002"/>
            <a:ext cx="8763000" cy="523220"/>
          </a:xfrm>
          <a:prstGeom prst="rect">
            <a:avLst/>
          </a:prstGeom>
          <a:solidFill>
            <a:srgbClr val="339966"/>
          </a:solidFill>
          <a:ln w="19050">
            <a:solidFill>
              <a:schemeClr val="bg2"/>
            </a:solidFill>
            <a:miter lim="800000"/>
            <a:headEnd/>
            <a:tailEnd/>
          </a:ln>
        </p:spPr>
        <p:txBody>
          <a:bodyPr wrap="square">
            <a:spAutoFit/>
          </a:bodyPr>
          <a:lstStyle/>
          <a:p>
            <a:pPr marL="514350" indent="-514350"/>
            <a:r>
              <a:rPr lang="en-US" sz="2800" b="1" dirty="0" smtClean="0"/>
              <a:t>	Highly Degraded Spring Creek </a:t>
            </a:r>
          </a:p>
        </p:txBody>
      </p:sp>
      <p:sp>
        <p:nvSpPr>
          <p:cNvPr id="15" name="Text Box 18"/>
          <p:cNvSpPr txBox="1">
            <a:spLocks noChangeArrowheads="1"/>
          </p:cNvSpPr>
          <p:nvPr/>
        </p:nvSpPr>
        <p:spPr bwMode="auto">
          <a:xfrm>
            <a:off x="18861" y="3770293"/>
            <a:ext cx="8763000" cy="1384995"/>
          </a:xfrm>
          <a:prstGeom prst="rect">
            <a:avLst/>
          </a:prstGeom>
          <a:solidFill>
            <a:srgbClr val="339966"/>
          </a:solidFill>
          <a:ln w="19050">
            <a:solidFill>
              <a:schemeClr val="bg2"/>
            </a:solidFill>
            <a:miter lim="800000"/>
            <a:headEnd/>
            <a:tailEnd/>
          </a:ln>
        </p:spPr>
        <p:txBody>
          <a:bodyPr wrap="square">
            <a:spAutoFit/>
          </a:bodyPr>
          <a:lstStyle/>
          <a:p>
            <a:pPr marL="514350" indent="-514350"/>
            <a:r>
              <a:rPr lang="en-US" sz="2800" b="1" dirty="0" smtClean="0"/>
              <a:t>	What are separate and additive effects of multiple restoration treatments on fish production?</a:t>
            </a:r>
          </a:p>
        </p:txBody>
      </p:sp>
      <p:sp>
        <p:nvSpPr>
          <p:cNvPr id="16" name="Text Box 18"/>
          <p:cNvSpPr txBox="1">
            <a:spLocks noChangeArrowheads="1"/>
          </p:cNvSpPr>
          <p:nvPr/>
        </p:nvSpPr>
        <p:spPr bwMode="auto">
          <a:xfrm>
            <a:off x="-1" y="1457270"/>
            <a:ext cx="8763000" cy="523220"/>
          </a:xfrm>
          <a:prstGeom prst="rect">
            <a:avLst/>
          </a:prstGeom>
          <a:solidFill>
            <a:srgbClr val="339966"/>
          </a:solidFill>
          <a:ln w="19050">
            <a:solidFill>
              <a:schemeClr val="bg2"/>
            </a:solidFill>
            <a:miter lim="800000"/>
            <a:headEnd/>
            <a:tailEnd/>
          </a:ln>
        </p:spPr>
        <p:txBody>
          <a:bodyPr wrap="square">
            <a:spAutoFit/>
          </a:bodyPr>
          <a:lstStyle/>
          <a:p>
            <a:pPr marL="514350" indent="-514350"/>
            <a:r>
              <a:rPr lang="en-US" sz="2800" b="1" dirty="0" smtClean="0"/>
              <a:t>	Loss of complexity </a:t>
            </a:r>
          </a:p>
        </p:txBody>
      </p:sp>
      <p:sp>
        <p:nvSpPr>
          <p:cNvPr id="17" name="Text Box 18"/>
          <p:cNvSpPr txBox="1">
            <a:spLocks noChangeArrowheads="1"/>
          </p:cNvSpPr>
          <p:nvPr/>
        </p:nvSpPr>
        <p:spPr bwMode="auto">
          <a:xfrm>
            <a:off x="18861" y="2133600"/>
            <a:ext cx="8763000" cy="523220"/>
          </a:xfrm>
          <a:prstGeom prst="rect">
            <a:avLst/>
          </a:prstGeom>
          <a:solidFill>
            <a:srgbClr val="339966"/>
          </a:solidFill>
          <a:ln w="19050">
            <a:solidFill>
              <a:schemeClr val="bg2"/>
            </a:solidFill>
            <a:miter lim="800000"/>
            <a:headEnd/>
            <a:tailEnd/>
          </a:ln>
        </p:spPr>
        <p:txBody>
          <a:bodyPr wrap="square">
            <a:spAutoFit/>
          </a:bodyPr>
          <a:lstStyle/>
          <a:p>
            <a:pPr marL="514350" indent="-514350"/>
            <a:r>
              <a:rPr lang="en-US" sz="2800" b="1" dirty="0" smtClean="0"/>
              <a:t>	Missing MDN</a:t>
            </a:r>
          </a:p>
        </p:txBody>
      </p:sp>
      <p:sp>
        <p:nvSpPr>
          <p:cNvPr id="18" name="Text Box 18"/>
          <p:cNvSpPr txBox="1">
            <a:spLocks noChangeArrowheads="1"/>
          </p:cNvSpPr>
          <p:nvPr/>
        </p:nvSpPr>
        <p:spPr bwMode="auto">
          <a:xfrm>
            <a:off x="-1509" y="2807024"/>
            <a:ext cx="8763000" cy="523220"/>
          </a:xfrm>
          <a:prstGeom prst="rect">
            <a:avLst/>
          </a:prstGeom>
          <a:solidFill>
            <a:srgbClr val="339966"/>
          </a:solidFill>
          <a:ln w="19050">
            <a:solidFill>
              <a:schemeClr val="bg2"/>
            </a:solidFill>
            <a:miter lim="800000"/>
            <a:headEnd/>
            <a:tailEnd/>
          </a:ln>
        </p:spPr>
        <p:txBody>
          <a:bodyPr wrap="square">
            <a:spAutoFit/>
          </a:bodyPr>
          <a:lstStyle/>
          <a:p>
            <a:pPr marL="514350" indent="-514350"/>
            <a:r>
              <a:rPr lang="en-US" sz="2800" b="1" dirty="0" smtClean="0"/>
              <a:t>	Presence of Brook Trout</a:t>
            </a:r>
          </a:p>
        </p:txBody>
      </p:sp>
    </p:spTree>
    <p:extLst>
      <p:ext uri="{BB962C8B-B14F-4D97-AF65-F5344CB8AC3E}">
        <p14:creationId xmlns:p14="http://schemas.microsoft.com/office/powerpoint/2010/main" val="241984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sz="4000" b="1" dirty="0" smtClean="0"/>
              <a:t>Treatment: Schedule </a:t>
            </a:r>
            <a:endParaRPr lang="en-US" sz="4000" b="1" dirty="0"/>
          </a:p>
        </p:txBody>
      </p:sp>
      <p:sp>
        <p:nvSpPr>
          <p:cNvPr id="3" name="Text Box 18"/>
          <p:cNvSpPr txBox="1">
            <a:spLocks noChangeArrowheads="1"/>
          </p:cNvSpPr>
          <p:nvPr/>
        </p:nvSpPr>
        <p:spPr bwMode="auto">
          <a:xfrm>
            <a:off x="152400" y="1600200"/>
            <a:ext cx="8763000" cy="523220"/>
          </a:xfrm>
          <a:prstGeom prst="rect">
            <a:avLst/>
          </a:prstGeom>
          <a:solidFill>
            <a:srgbClr val="339966"/>
          </a:solidFill>
          <a:ln w="19050">
            <a:solidFill>
              <a:schemeClr val="bg2"/>
            </a:solidFill>
            <a:miter lim="800000"/>
            <a:headEnd/>
            <a:tailEnd/>
          </a:ln>
        </p:spPr>
        <p:txBody>
          <a:bodyPr wrap="square">
            <a:spAutoFit/>
          </a:bodyPr>
          <a:lstStyle/>
          <a:p>
            <a:pPr marL="514350" indent="-514350"/>
            <a:r>
              <a:rPr lang="en-US" sz="2800" b="1" dirty="0" smtClean="0"/>
              <a:t>	Channel Complexity  2011</a:t>
            </a:r>
          </a:p>
        </p:txBody>
      </p:sp>
      <p:sp>
        <p:nvSpPr>
          <p:cNvPr id="4" name="Text Box 18"/>
          <p:cNvSpPr txBox="1">
            <a:spLocks noChangeArrowheads="1"/>
          </p:cNvSpPr>
          <p:nvPr/>
        </p:nvSpPr>
        <p:spPr bwMode="auto">
          <a:xfrm>
            <a:off x="152400" y="2209800"/>
            <a:ext cx="8763000" cy="523220"/>
          </a:xfrm>
          <a:prstGeom prst="rect">
            <a:avLst/>
          </a:prstGeom>
          <a:solidFill>
            <a:srgbClr val="339966"/>
          </a:solidFill>
          <a:ln w="19050">
            <a:solidFill>
              <a:schemeClr val="bg2"/>
            </a:solidFill>
            <a:miter lim="800000"/>
            <a:headEnd/>
            <a:tailEnd/>
          </a:ln>
        </p:spPr>
        <p:txBody>
          <a:bodyPr wrap="square">
            <a:spAutoFit/>
          </a:bodyPr>
          <a:lstStyle/>
          <a:p>
            <a:pPr marL="514350" indent="-514350"/>
            <a:r>
              <a:rPr lang="en-US" sz="2800" b="1" dirty="0" smtClean="0"/>
              <a:t>	Nutrient Enhancement 2014</a:t>
            </a:r>
          </a:p>
        </p:txBody>
      </p:sp>
      <p:sp>
        <p:nvSpPr>
          <p:cNvPr id="5" name="Text Box 18"/>
          <p:cNvSpPr txBox="1">
            <a:spLocks noChangeArrowheads="1"/>
          </p:cNvSpPr>
          <p:nvPr/>
        </p:nvSpPr>
        <p:spPr bwMode="auto">
          <a:xfrm>
            <a:off x="107204" y="2819400"/>
            <a:ext cx="8808195" cy="523220"/>
          </a:xfrm>
          <a:prstGeom prst="rect">
            <a:avLst/>
          </a:prstGeom>
          <a:solidFill>
            <a:srgbClr val="339966"/>
          </a:solidFill>
          <a:ln w="19050">
            <a:solidFill>
              <a:schemeClr val="bg2"/>
            </a:solidFill>
            <a:miter lim="800000"/>
            <a:headEnd/>
            <a:tailEnd/>
          </a:ln>
        </p:spPr>
        <p:txBody>
          <a:bodyPr wrap="square">
            <a:spAutoFit/>
          </a:bodyPr>
          <a:lstStyle/>
          <a:p>
            <a:pPr marL="514350" indent="-514350"/>
            <a:r>
              <a:rPr lang="en-US" sz="2800" b="1" dirty="0" smtClean="0"/>
              <a:t>	Invasive Removal (Brook Trout) 2016</a:t>
            </a:r>
          </a:p>
        </p:txBody>
      </p:sp>
    </p:spTree>
    <p:extLst>
      <p:ext uri="{BB962C8B-B14F-4D97-AF65-F5344CB8AC3E}">
        <p14:creationId xmlns:p14="http://schemas.microsoft.com/office/powerpoint/2010/main" val="146334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305" y="1447800"/>
            <a:ext cx="4114800" cy="502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274638"/>
            <a:ext cx="8229600" cy="792162"/>
          </a:xfrm>
        </p:spPr>
        <p:txBody>
          <a:bodyPr>
            <a:normAutofit fontScale="90000"/>
          </a:bodyPr>
          <a:lstStyle/>
          <a:p>
            <a:r>
              <a:rPr lang="en-US" b="1" dirty="0" smtClean="0"/>
              <a:t>First Treatment </a:t>
            </a:r>
            <a:br>
              <a:rPr lang="en-US" b="1" dirty="0" smtClean="0"/>
            </a:br>
            <a:r>
              <a:rPr lang="en-US" b="1" dirty="0" smtClean="0"/>
              <a:t> Channel Reconstruction</a:t>
            </a:r>
            <a:endParaRPr lang="en-US" dirty="0"/>
          </a:p>
        </p:txBody>
      </p:sp>
      <p:pic>
        <p:nvPicPr>
          <p:cNvPr id="5" name="Content Placeholder 6" descr="upper HS before 1.jpg"/>
          <p:cNvPicPr>
            <a:picLocks noGrp="1" noChangeAspect="1"/>
          </p:cNvPicPr>
          <p:nvPr/>
        </p:nvPicPr>
        <p:blipFill>
          <a:blip r:embed="rId4" cstate="print"/>
          <a:stretch>
            <a:fillRect/>
          </a:stretch>
        </p:blipFill>
        <p:spPr bwMode="auto">
          <a:xfrm>
            <a:off x="129433" y="1447800"/>
            <a:ext cx="4442567" cy="4931229"/>
          </a:xfrm>
          <a:prstGeom prst="rect">
            <a:avLst/>
          </a:prstGeom>
          <a:noFill/>
          <a:ln w="38100" cap="sq">
            <a:noFill/>
            <a:prstDash val="solid"/>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02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rrowheads="1"/>
          </p:cNvSpPr>
          <p:nvPr>
            <p:ph type="title" sz="quarter"/>
          </p:nvPr>
        </p:nvSpPr>
        <p:spPr/>
        <p:txBody>
          <a:bodyPr/>
          <a:lstStyle/>
          <a:p>
            <a:pPr eaLnBrk="1" hangingPunct="1">
              <a:defRPr/>
            </a:pPr>
            <a:r>
              <a:rPr lang="en-US" dirty="0" smtClean="0"/>
              <a:t> </a:t>
            </a:r>
          </a:p>
        </p:txBody>
      </p:sp>
      <p:pic>
        <p:nvPicPr>
          <p:cNvPr id="7171" name="Picture 8" descr="Hancock Snorkel 5 April2007 023"/>
          <p:cNvPicPr>
            <a:picLocks noGrp="1" noChangeAspect="1" noChangeArrowheads="1"/>
          </p:cNvPicPr>
          <p:nvPr>
            <p:ph sz="quarter" idx="1"/>
          </p:nvPr>
        </p:nvPicPr>
        <p:blipFill>
          <a:blip r:embed="rId3" cstate="print"/>
          <a:srcRect/>
          <a:stretch>
            <a:fillRect/>
          </a:stretch>
        </p:blipFill>
        <p:spPr>
          <a:xfrm>
            <a:off x="609600" y="1066800"/>
            <a:ext cx="3657600" cy="27432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30755" name="Rectangle 3"/>
          <p:cNvSpPr>
            <a:spLocks noGrp="1" noChangeArrowheads="1"/>
          </p:cNvSpPr>
          <p:nvPr>
            <p:ph type="body" sz="half" idx="4294967295"/>
          </p:nvPr>
        </p:nvSpPr>
        <p:spPr>
          <a:xfrm>
            <a:off x="381000" y="3962400"/>
            <a:ext cx="3352800" cy="2187575"/>
          </a:xfrm>
        </p:spPr>
        <p:txBody>
          <a:bodyPr/>
          <a:lstStyle/>
          <a:p>
            <a:pPr eaLnBrk="1" hangingPunct="1">
              <a:lnSpc>
                <a:spcPct val="80000"/>
              </a:lnSpc>
              <a:buFont typeface="Wingdings" pitchFamily="2" charset="2"/>
              <a:buNone/>
              <a:defRPr/>
            </a:pPr>
            <a:endParaRPr lang="en-US" sz="700" dirty="0" smtClean="0"/>
          </a:p>
          <a:p>
            <a:pPr eaLnBrk="1" hangingPunct="1">
              <a:lnSpc>
                <a:spcPct val="80000"/>
              </a:lnSpc>
              <a:defRPr/>
            </a:pPr>
            <a:r>
              <a:rPr lang="en-US" sz="1600" dirty="0" smtClean="0"/>
              <a:t>Cross sections </a:t>
            </a:r>
          </a:p>
          <a:p>
            <a:pPr eaLnBrk="1" hangingPunct="1">
              <a:lnSpc>
                <a:spcPct val="80000"/>
              </a:lnSpc>
              <a:defRPr/>
            </a:pPr>
            <a:r>
              <a:rPr lang="en-US" sz="1600" dirty="0" smtClean="0"/>
              <a:t>Pebble counts </a:t>
            </a:r>
          </a:p>
          <a:p>
            <a:pPr eaLnBrk="1" hangingPunct="1">
              <a:lnSpc>
                <a:spcPct val="80000"/>
              </a:lnSpc>
              <a:defRPr/>
            </a:pPr>
            <a:r>
              <a:rPr lang="en-US" sz="1600" dirty="0" smtClean="0"/>
              <a:t>BMI samples</a:t>
            </a:r>
          </a:p>
          <a:p>
            <a:pPr eaLnBrk="1" hangingPunct="1">
              <a:lnSpc>
                <a:spcPct val="80000"/>
              </a:lnSpc>
              <a:defRPr/>
            </a:pPr>
            <a:r>
              <a:rPr lang="en-US" sz="1600" dirty="0" smtClean="0"/>
              <a:t>Temperature</a:t>
            </a:r>
          </a:p>
          <a:p>
            <a:pPr eaLnBrk="1" hangingPunct="1">
              <a:lnSpc>
                <a:spcPct val="80000"/>
              </a:lnSpc>
              <a:defRPr/>
            </a:pPr>
            <a:r>
              <a:rPr lang="en-US" sz="1600" dirty="0" smtClean="0"/>
              <a:t>Water quality</a:t>
            </a:r>
          </a:p>
          <a:p>
            <a:pPr eaLnBrk="1" hangingPunct="1">
              <a:lnSpc>
                <a:spcPct val="80000"/>
              </a:lnSpc>
              <a:defRPr/>
            </a:pPr>
            <a:r>
              <a:rPr lang="en-US" sz="1600" dirty="0" smtClean="0"/>
              <a:t>Snorkel surveys </a:t>
            </a:r>
          </a:p>
          <a:p>
            <a:pPr eaLnBrk="1" hangingPunct="1">
              <a:lnSpc>
                <a:spcPct val="80000"/>
              </a:lnSpc>
              <a:defRPr/>
            </a:pPr>
            <a:r>
              <a:rPr lang="en-US" sz="1600" dirty="0" smtClean="0"/>
              <a:t>Riparian inventory </a:t>
            </a:r>
          </a:p>
        </p:txBody>
      </p:sp>
      <p:sp>
        <p:nvSpPr>
          <p:cNvPr id="330756" name="Rectangle 4"/>
          <p:cNvSpPr>
            <a:spLocks noChangeArrowheads="1"/>
          </p:cNvSpPr>
          <p:nvPr/>
        </p:nvSpPr>
        <p:spPr bwMode="auto">
          <a:xfrm>
            <a:off x="533400" y="228600"/>
            <a:ext cx="7848600" cy="584775"/>
          </a:xfrm>
          <a:prstGeom prst="rect">
            <a:avLst/>
          </a:prstGeom>
          <a:noFill/>
          <a:ln>
            <a:noFill/>
            <a:headEnd/>
            <a:tailEnd/>
          </a:ln>
        </p:spPr>
        <p:style>
          <a:lnRef idx="1">
            <a:schemeClr val="accent4"/>
          </a:lnRef>
          <a:fillRef idx="1002">
            <a:schemeClr val="lt2"/>
          </a:fillRef>
          <a:effectRef idx="1">
            <a:schemeClr val="accent4"/>
          </a:effectRef>
          <a:fontRef idx="minor">
            <a:schemeClr val="dk1"/>
          </a:fontRef>
        </p:style>
        <p:txBody>
          <a:bodyPr wrap="square">
            <a:spAutoFit/>
          </a:bodyPr>
          <a:lstStyle/>
          <a:p>
            <a:pPr algn="ctr">
              <a:defRPr/>
            </a:pPr>
            <a:r>
              <a:rPr lang="en-US" sz="3200" b="1" dirty="0" smtClean="0"/>
              <a:t>Physical and Biological Assessment </a:t>
            </a:r>
            <a:endParaRPr lang="en-US" sz="3200" b="1" dirty="0"/>
          </a:p>
        </p:txBody>
      </p:sp>
      <p:pic>
        <p:nvPicPr>
          <p:cNvPr id="7174" name="Picture 16" descr="Hancock Springs 084"/>
          <p:cNvPicPr>
            <a:picLocks noGrp="1" noChangeAspect="1" noChangeArrowheads="1"/>
          </p:cNvPicPr>
          <p:nvPr>
            <p:ph sz="quarter" idx="4"/>
          </p:nvPr>
        </p:nvPicPr>
        <p:blipFill>
          <a:blip r:embed="rId4" cstate="print"/>
          <a:srcRect/>
          <a:stretch>
            <a:fillRect/>
          </a:stretch>
        </p:blipFill>
        <p:spPr>
          <a:xfrm>
            <a:off x="4572000" y="4114800"/>
            <a:ext cx="3962400" cy="256857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175" name="Picture 17" descr="misc pics 008"/>
          <p:cNvPicPr>
            <a:picLocks noGrp="1" noChangeAspect="1" noChangeArrowheads="1"/>
          </p:cNvPicPr>
          <p:nvPr>
            <p:ph sz="quarter" idx="3"/>
          </p:nvPr>
        </p:nvPicPr>
        <p:blipFill>
          <a:blip r:embed="rId5" cstate="print"/>
          <a:srcRect/>
          <a:stretch>
            <a:fillRect/>
          </a:stretch>
        </p:blipFill>
        <p:spPr>
          <a:xfrm>
            <a:off x="4572000" y="1066800"/>
            <a:ext cx="3733800" cy="2780489"/>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5538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b="1" dirty="0" smtClean="0"/>
              <a:t>Restoration Design</a:t>
            </a:r>
            <a:endParaRPr lang="en-US" sz="4000" b="1" dirty="0"/>
          </a:p>
        </p:txBody>
      </p:sp>
      <p:sp>
        <p:nvSpPr>
          <p:cNvPr id="4" name="Content Placeholder 3"/>
          <p:cNvSpPr>
            <a:spLocks noGrp="1"/>
          </p:cNvSpPr>
          <p:nvPr>
            <p:ph sz="half" idx="1"/>
          </p:nvPr>
        </p:nvSpPr>
        <p:spPr/>
        <p:txBody>
          <a:bodyPr/>
          <a:lstStyle/>
          <a:p>
            <a:endParaRPr lang="en-US" dirty="0" smtClean="0"/>
          </a:p>
          <a:p>
            <a:r>
              <a:rPr lang="en-US" dirty="0" smtClean="0"/>
              <a:t>Goals (Fish)</a:t>
            </a:r>
          </a:p>
          <a:p>
            <a:r>
              <a:rPr lang="en-US" dirty="0" smtClean="0"/>
              <a:t>Reference Reach</a:t>
            </a:r>
          </a:p>
          <a:p>
            <a:r>
              <a:rPr lang="en-US" dirty="0" smtClean="0"/>
              <a:t>Channel Conditions</a:t>
            </a:r>
          </a:p>
          <a:p>
            <a:r>
              <a:rPr lang="en-US" dirty="0" smtClean="0"/>
              <a:t>Riparian Diversity </a:t>
            </a:r>
          </a:p>
          <a:p>
            <a:endParaRPr lang="en-US" dirty="0" smtClean="0"/>
          </a:p>
          <a:p>
            <a:endParaRPr lang="en-US" dirty="0"/>
          </a:p>
        </p:txBody>
      </p:sp>
      <p:pic>
        <p:nvPicPr>
          <p:cNvPr id="4098" name="Picture 2" descr="F:\NPRP (goflex)\Hancock Springs\HS Photos\P809001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981200"/>
            <a:ext cx="4833408" cy="385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64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sz="4000" b="1" dirty="0" smtClean="0"/>
              <a:t>Permits </a:t>
            </a:r>
            <a:endParaRPr lang="en-US" sz="4000" b="1" dirty="0"/>
          </a:p>
        </p:txBody>
      </p:sp>
      <p:sp>
        <p:nvSpPr>
          <p:cNvPr id="3" name="Content Placeholder 2"/>
          <p:cNvSpPr>
            <a:spLocks noGrp="1"/>
          </p:cNvSpPr>
          <p:nvPr>
            <p:ph sz="quarter" idx="1"/>
          </p:nvPr>
        </p:nvSpPr>
        <p:spPr>
          <a:xfrm>
            <a:off x="457200" y="1600200"/>
            <a:ext cx="4038600" cy="2667000"/>
          </a:xfrm>
        </p:spPr>
        <p:txBody>
          <a:bodyPr/>
          <a:lstStyle/>
          <a:p>
            <a:r>
              <a:rPr lang="en-US" sz="2400" dirty="0" smtClean="0"/>
              <a:t>ESA</a:t>
            </a:r>
          </a:p>
          <a:p>
            <a:r>
              <a:rPr lang="en-US" sz="2400" dirty="0" smtClean="0"/>
              <a:t>County </a:t>
            </a:r>
          </a:p>
          <a:p>
            <a:r>
              <a:rPr lang="en-US" sz="2400" dirty="0" smtClean="0"/>
              <a:t>State</a:t>
            </a:r>
          </a:p>
          <a:p>
            <a:r>
              <a:rPr lang="en-US" sz="2400" dirty="0" smtClean="0"/>
              <a:t>Fish Handling </a:t>
            </a:r>
          </a:p>
          <a:p>
            <a:endParaRPr lang="en-US" dirty="0"/>
          </a:p>
        </p:txBody>
      </p:sp>
      <p:pic>
        <p:nvPicPr>
          <p:cNvPr id="7" name="Content Placeholder 8" descr="IMG_1154.JPG"/>
          <p:cNvPicPr>
            <a:picLocks noGrp="1" noChangeAspect="1"/>
          </p:cNvPicPr>
          <p:nvPr>
            <p:ph sz="quarter" idx="4"/>
          </p:nvPr>
        </p:nvPicPr>
        <p:blipFill rotWithShape="1">
          <a:blip r:embed="rId2" cstate="print"/>
          <a:srcRect l="25449" t="27446" r="14958" b="19139"/>
          <a:stretch/>
        </p:blipFill>
        <p:spPr>
          <a:xfrm>
            <a:off x="4971956" y="3982258"/>
            <a:ext cx="3257644" cy="218994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9" descr="P1010002.JPG"/>
          <p:cNvPicPr>
            <a:picLocks noGrp="1" noChangeAspect="1"/>
          </p:cNvPicPr>
          <p:nvPr>
            <p:ph sz="quarter" idx="2"/>
          </p:nvPr>
        </p:nvPicPr>
        <p:blipFill>
          <a:blip r:embed="rId3" cstate="print"/>
          <a:stretch>
            <a:fillRect/>
          </a:stretch>
        </p:blipFill>
        <p:spPr>
          <a:xfrm>
            <a:off x="4953000" y="1366837"/>
            <a:ext cx="3276600" cy="24574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10" descr="P8230160.JPG"/>
          <p:cNvPicPr>
            <a:picLocks noGrp="1" noChangeAspect="1"/>
          </p:cNvPicPr>
          <p:nvPr>
            <p:ph sz="quarter" idx="3"/>
          </p:nvPr>
        </p:nvPicPr>
        <p:blipFill>
          <a:blip r:embed="rId4" cstate="print"/>
          <a:stretch>
            <a:fillRect/>
          </a:stretch>
        </p:blipFill>
        <p:spPr>
          <a:xfrm>
            <a:off x="762000" y="3962401"/>
            <a:ext cx="3207809" cy="240585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3187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De-Watering</a:t>
            </a:r>
            <a:r>
              <a:rPr lang="en-US" dirty="0" smtClean="0"/>
              <a:t> </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Content Placeholder 8" descr="P8100037.jpg"/>
          <p:cNvPicPr>
            <a:picLocks noChangeAspect="1"/>
          </p:cNvPicPr>
          <p:nvPr/>
        </p:nvPicPr>
        <p:blipFill>
          <a:blip r:embed="rId2" cstate="print"/>
          <a:stretch>
            <a:fillRect/>
          </a:stretch>
        </p:blipFill>
        <p:spPr bwMode="auto">
          <a:xfrm>
            <a:off x="358589" y="1600200"/>
            <a:ext cx="4104554" cy="4550701"/>
          </a:xfrm>
          <a:prstGeom prst="rect">
            <a:avLst/>
          </a:prstGeom>
          <a:solidFill>
            <a:srgbClr val="FFFFFF">
              <a:shade val="85000"/>
            </a:srgbClr>
          </a:solidFill>
          <a:ln w="88900" cap="sq" cmpd="sng" algn="ctr">
            <a:noFill/>
            <a:prstDash val="solid"/>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1">
            <a:schemeClr val="accent4"/>
          </a:lnRef>
          <a:fillRef idx="2">
            <a:schemeClr val="accent4"/>
          </a:fillRef>
          <a:effectRef idx="1">
            <a:schemeClr val="accent4"/>
          </a:effectRef>
          <a:fontRef idx="minor">
            <a:schemeClr val="dk1"/>
          </a:fontRef>
        </p:style>
      </p:pic>
      <p:pic>
        <p:nvPicPr>
          <p:cNvPr id="6" name="Content Placeholder 9" descr="P8100041.jpg"/>
          <p:cNvPicPr>
            <a:picLocks noChangeAspect="1"/>
          </p:cNvPicPr>
          <p:nvPr/>
        </p:nvPicPr>
        <p:blipFill>
          <a:blip r:embed="rId3" cstate="print"/>
          <a:stretch>
            <a:fillRect/>
          </a:stretch>
        </p:blipFill>
        <p:spPr bwMode="auto">
          <a:xfrm>
            <a:off x="4648200" y="1604921"/>
            <a:ext cx="4038600" cy="4545980"/>
          </a:xfrm>
          <a:prstGeom prst="rect">
            <a:avLst/>
          </a:prstGeom>
          <a:solidFill>
            <a:srgbClr val="FFFFFF">
              <a:shade val="85000"/>
            </a:srgbClr>
          </a:solidFill>
          <a:ln w="88900" cap="sq" cmpd="sng" algn="ctr">
            <a:noFill/>
            <a:prstDash val="solid"/>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1">
            <a:schemeClr val="accent4"/>
          </a:lnRef>
          <a:fillRef idx="2">
            <a:schemeClr val="accent4"/>
          </a:fillRef>
          <a:effectRef idx="1">
            <a:schemeClr val="accent4"/>
          </a:effectRef>
          <a:fontRef idx="minor">
            <a:schemeClr val="dk1"/>
          </a:fontRef>
        </p:style>
      </p:pic>
    </p:spTree>
    <p:extLst>
      <p:ext uri="{BB962C8B-B14F-4D97-AF65-F5344CB8AC3E}">
        <p14:creationId xmlns:p14="http://schemas.microsoft.com/office/powerpoint/2010/main" val="2332511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b="1" dirty="0" smtClean="0"/>
              <a:t>Channel Excavation  </a:t>
            </a:r>
            <a:endParaRPr lang="en-US" sz="4000" b="1" dirty="0"/>
          </a:p>
        </p:txBody>
      </p:sp>
      <p:sp>
        <p:nvSpPr>
          <p:cNvPr id="14" name="Content Placeholder 13"/>
          <p:cNvSpPr>
            <a:spLocks noGrp="1"/>
          </p:cNvSpPr>
          <p:nvPr>
            <p:ph idx="1"/>
          </p:nvPr>
        </p:nvSpPr>
        <p:spPr/>
        <p:txBody>
          <a:bodyPr/>
          <a:lstStyle/>
          <a:p>
            <a:endParaRPr lang="en-US" dirty="0"/>
          </a:p>
        </p:txBody>
      </p:sp>
      <p:pic>
        <p:nvPicPr>
          <p:cNvPr id="1029" name="Picture 5" descr="F:\NPRP (goflex)\Hancock Springs\HS Photos\P82502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1701" y="1600200"/>
            <a:ext cx="6074229" cy="4555672"/>
          </a:xfrm>
          <a:prstGeom prst="rect">
            <a:avLst/>
          </a:prstGeom>
          <a:noFill/>
          <a:extLst>
            <a:ext uri="{909E8E84-426E-40DD-AFC4-6F175D3DCCD1}">
              <a14:hiddenFill xmlns:a14="http://schemas.microsoft.com/office/drawing/2010/main">
                <a:solidFill>
                  <a:srgbClr val="FFFFFF"/>
                </a:solidFill>
              </a14:hiddenFill>
            </a:ext>
          </a:extLst>
        </p:spPr>
      </p:pic>
      <p:pic>
        <p:nvPicPr>
          <p:cNvPr id="21" name="Content Placeholder 5" descr="Pool excavation.JPG"/>
          <p:cNvPicPr>
            <a:picLocks noChangeAspect="1"/>
          </p:cNvPicPr>
          <p:nvPr/>
        </p:nvPicPr>
        <p:blipFill>
          <a:blip r:embed="rId3" cstate="print"/>
          <a:stretch>
            <a:fillRect/>
          </a:stretch>
        </p:blipFill>
        <p:spPr bwMode="auto">
          <a:xfrm>
            <a:off x="1534887" y="1600201"/>
            <a:ext cx="5971044" cy="4577444"/>
          </a:xfrm>
          <a:prstGeom prst="rect">
            <a:avLst/>
          </a:prstGeom>
          <a:noFill/>
          <a:ln w="9525">
            <a:noFill/>
            <a:miter lim="800000"/>
            <a:headEnd/>
            <a:tailEnd/>
          </a:ln>
        </p:spPr>
      </p:pic>
      <p:pic>
        <p:nvPicPr>
          <p:cNvPr id="22" name="Content Placeholder 4" descr="Channel construction 3.JPG"/>
          <p:cNvPicPr>
            <a:picLocks noChangeAspect="1"/>
          </p:cNvPicPr>
          <p:nvPr/>
        </p:nvPicPr>
        <p:blipFill>
          <a:blip r:embed="rId4" cstate="print"/>
          <a:stretch>
            <a:fillRect/>
          </a:stretch>
        </p:blipFill>
        <p:spPr bwMode="auto">
          <a:xfrm>
            <a:off x="1371600" y="1611087"/>
            <a:ext cx="6074229" cy="4555671"/>
          </a:xfrm>
          <a:prstGeom prst="rect">
            <a:avLst/>
          </a:prstGeom>
          <a:noFill/>
          <a:ln w="9525">
            <a:noFill/>
            <a:miter lim="800000"/>
            <a:headEnd/>
            <a:tailEnd/>
          </a:ln>
        </p:spPr>
      </p:pic>
    </p:spTree>
    <p:extLst>
      <p:ext uri="{BB962C8B-B14F-4D97-AF65-F5344CB8AC3E}">
        <p14:creationId xmlns:p14="http://schemas.microsoft.com/office/powerpoint/2010/main" val="161893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Re-Building Banks </a:t>
            </a:r>
            <a:endParaRPr lang="en-US" sz="4000" b="1" dirty="0"/>
          </a:p>
        </p:txBody>
      </p:sp>
      <p:pic>
        <p:nvPicPr>
          <p:cNvPr id="2052" name="Picture 4" descr="F:\NPRP (goflex)\Hancock Springs\HS Photos\P815006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NPRP (goflex)\Hancock Springs\HS Photos\P81600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600200"/>
            <a:ext cx="6444342" cy="48332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NPRP (goflex)\Hancock Springs\HS Photos\P82001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6657" y="1589314"/>
            <a:ext cx="6532033" cy="48990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F:\NPRP (goflex)\Hancock Springs\HS Photos\Re-sized presentation photos\HS\RE-building stream ban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114" y="1600200"/>
            <a:ext cx="6825340" cy="511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2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Todays talk will  cover:</a:t>
            </a:r>
            <a:br>
              <a:rPr lang="en-US" b="1" dirty="0" smtClean="0"/>
            </a:br>
            <a:endParaRPr lang="en-US" b="1" dirty="0"/>
          </a:p>
        </p:txBody>
      </p:sp>
      <p:sp>
        <p:nvSpPr>
          <p:cNvPr id="4" name="Content Placeholder 3"/>
          <p:cNvSpPr>
            <a:spLocks noGrp="1"/>
          </p:cNvSpPr>
          <p:nvPr>
            <p:ph idx="1"/>
          </p:nvPr>
        </p:nvSpPr>
        <p:spPr>
          <a:xfrm>
            <a:off x="457200" y="1600200"/>
            <a:ext cx="8382000" cy="4525963"/>
          </a:xfrm>
        </p:spPr>
        <p:txBody>
          <a:bodyPr>
            <a:normAutofit/>
          </a:bodyPr>
          <a:lstStyle/>
          <a:p>
            <a:r>
              <a:rPr lang="en-US" dirty="0" smtClean="0"/>
              <a:t>Status of Salmon in the Columbia River Basin</a:t>
            </a:r>
          </a:p>
          <a:p>
            <a:r>
              <a:rPr lang="en-US" dirty="0" smtClean="0"/>
              <a:t>Co-Limitation in UC Tributaries</a:t>
            </a:r>
          </a:p>
          <a:p>
            <a:r>
              <a:rPr lang="en-US" dirty="0" smtClean="0"/>
              <a:t>Applying and Evaluating Multiple Restoration Treatments</a:t>
            </a:r>
            <a:endParaRPr lang="en-US" dirty="0"/>
          </a:p>
          <a:p>
            <a:r>
              <a:rPr lang="en-US" dirty="0" smtClean="0"/>
              <a:t>Food </a:t>
            </a:r>
            <a:r>
              <a:rPr lang="en-US" dirty="0"/>
              <a:t>Web </a:t>
            </a:r>
            <a:r>
              <a:rPr lang="en-US" dirty="0" smtClean="0"/>
              <a:t>Monitoring Methods</a:t>
            </a:r>
            <a:endParaRPr lang="en-US" dirty="0"/>
          </a:p>
          <a:p>
            <a:r>
              <a:rPr lang="en-US" dirty="0" smtClean="0"/>
              <a:t>Using Food  </a:t>
            </a:r>
            <a:r>
              <a:rPr lang="en-US" dirty="0"/>
              <a:t>F</a:t>
            </a:r>
            <a:r>
              <a:rPr lang="en-US" dirty="0" smtClean="0"/>
              <a:t>low </a:t>
            </a:r>
            <a:r>
              <a:rPr lang="en-US" dirty="0"/>
              <a:t>W</a:t>
            </a:r>
            <a:r>
              <a:rPr lang="en-US" dirty="0" smtClean="0"/>
              <a:t>ebs to Prioritize </a:t>
            </a:r>
            <a:r>
              <a:rPr lang="en-US" dirty="0"/>
              <a:t>R</a:t>
            </a:r>
            <a:r>
              <a:rPr lang="en-US" dirty="0" smtClean="0"/>
              <a:t>estoration </a:t>
            </a:r>
            <a:r>
              <a:rPr lang="en-US" dirty="0"/>
              <a:t>A</a:t>
            </a:r>
            <a:r>
              <a:rPr lang="en-US" dirty="0" smtClean="0"/>
              <a:t>ctions</a:t>
            </a:r>
          </a:p>
          <a:p>
            <a:pPr marL="0" indent="0">
              <a:buNone/>
            </a:pPr>
            <a:endParaRPr lang="en-US" dirty="0"/>
          </a:p>
          <a:p>
            <a:endParaRPr lang="en-US" dirty="0"/>
          </a:p>
        </p:txBody>
      </p:sp>
    </p:spTree>
    <p:extLst>
      <p:ext uri="{BB962C8B-B14F-4D97-AF65-F5344CB8AC3E}">
        <p14:creationId xmlns:p14="http://schemas.microsoft.com/office/powerpoint/2010/main" val="294300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b="1" dirty="0" smtClean="0"/>
              <a:t>Securing Banks </a:t>
            </a:r>
            <a:endParaRPr lang="en-US" sz="4000" b="1" dirty="0"/>
          </a:p>
        </p:txBody>
      </p:sp>
      <p:pic>
        <p:nvPicPr>
          <p:cNvPr id="3075" name="Picture 3" descr="F:\NPRP (goflex)\Hancock Springs\HS Photos\P81901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6558" y="1602119"/>
            <a:ext cx="6030884" cy="45221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NPRP (goflex)\Hancock Springs\HS Photos\P81901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600200"/>
            <a:ext cx="6096000" cy="457200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NPRP (goflex)\Hancock Springs\HS Photos\P83102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00200"/>
            <a:ext cx="6553200" cy="49149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NPRP (goflex)\Hancock Springs\HS Photos\P82401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1600200"/>
            <a:ext cx="6553200" cy="491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b="1" dirty="0" smtClean="0"/>
              <a:t>Constructing Riffles</a:t>
            </a:r>
            <a:endParaRPr lang="en-US" sz="4000" b="1" dirty="0"/>
          </a:p>
        </p:txBody>
      </p:sp>
      <p:pic>
        <p:nvPicPr>
          <p:cNvPr id="6147" name="Picture 3" descr="F:\NPRP (goflex)\Hancock Springs\HS Photos\Re-sized presentation photos\HS\Riffle constructio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600200"/>
            <a:ext cx="3886200" cy="49010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46" name="Picture 2" descr="F:\NPRP (goflex)\Hancock Springs\HS Photos\Re-sized presentation photos\HS\Constructed Riffle .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462991" y="2209800"/>
            <a:ext cx="4470400" cy="335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1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000" b="1" dirty="0" smtClean="0"/>
              <a:t>Adding LWD</a:t>
            </a:r>
            <a:endParaRPr lang="en-US" sz="4000" b="1" dirty="0"/>
          </a:p>
        </p:txBody>
      </p:sp>
      <p:pic>
        <p:nvPicPr>
          <p:cNvPr id="5122" name="Picture 2" descr="F:\NPRP (goflex)\Hancock Springs\HS Photos\Re-sized presentation photos\HS\Setting Spanner.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40386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NPRP (goflex)\Hancock Springs\HS Photos\Re-sized presentation photos\HS\P9070326-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67791" y="1981200"/>
            <a:ext cx="39624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59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Study Site</a:t>
            </a:r>
            <a:endParaRPr lang="en-US" b="1"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7430" y="1368842"/>
            <a:ext cx="8376740" cy="5196682"/>
          </a:xfrm>
        </p:spPr>
      </p:pic>
      <p:cxnSp>
        <p:nvCxnSpPr>
          <p:cNvPr id="3" name="Straight Connector 2"/>
          <p:cNvCxnSpPr/>
          <p:nvPr/>
        </p:nvCxnSpPr>
        <p:spPr>
          <a:xfrm flipH="1">
            <a:off x="4495800" y="4038600"/>
            <a:ext cx="533400" cy="1143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24200" y="2288088"/>
            <a:ext cx="2971800" cy="369332"/>
          </a:xfrm>
          <a:prstGeom prst="rect">
            <a:avLst/>
          </a:prstGeom>
          <a:noFill/>
        </p:spPr>
        <p:txBody>
          <a:bodyPr wrap="square" rtlCol="0">
            <a:spAutoFit/>
          </a:bodyPr>
          <a:lstStyle/>
          <a:p>
            <a:r>
              <a:rPr lang="en-US" b="1" dirty="0" smtClean="0"/>
              <a:t>Reach 1</a:t>
            </a:r>
            <a:r>
              <a:rPr lang="en-US" dirty="0" smtClean="0"/>
              <a:t> (2011 Treatment)</a:t>
            </a:r>
            <a:endParaRPr lang="en-US" dirty="0"/>
          </a:p>
        </p:txBody>
      </p:sp>
      <p:sp>
        <p:nvSpPr>
          <p:cNvPr id="9" name="TextBox 8"/>
          <p:cNvSpPr txBox="1"/>
          <p:nvPr/>
        </p:nvSpPr>
        <p:spPr>
          <a:xfrm>
            <a:off x="6172200" y="3782517"/>
            <a:ext cx="2438400" cy="369332"/>
          </a:xfrm>
          <a:prstGeom prst="rect">
            <a:avLst/>
          </a:prstGeom>
          <a:noFill/>
        </p:spPr>
        <p:txBody>
          <a:bodyPr wrap="square" rtlCol="0">
            <a:spAutoFit/>
          </a:bodyPr>
          <a:lstStyle/>
          <a:p>
            <a:r>
              <a:rPr lang="en-US" b="1" dirty="0" smtClean="0"/>
              <a:t>Reach 2</a:t>
            </a:r>
            <a:r>
              <a:rPr lang="en-US" dirty="0" smtClean="0"/>
              <a:t> (2011 Control)</a:t>
            </a:r>
            <a:endParaRPr lang="en-US" dirty="0"/>
          </a:p>
        </p:txBody>
      </p:sp>
    </p:spTree>
    <p:extLst>
      <p:ext uri="{BB962C8B-B14F-4D97-AF65-F5344CB8AC3E}">
        <p14:creationId xmlns:p14="http://schemas.microsoft.com/office/powerpoint/2010/main" val="11253094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990600"/>
          </a:xfrm>
        </p:spPr>
        <p:txBody>
          <a:bodyPr/>
          <a:lstStyle/>
          <a:p>
            <a:r>
              <a:rPr lang="en-US" b="1" dirty="0" smtClean="0"/>
              <a:t>Reach Comparisons </a:t>
            </a:r>
            <a:endParaRPr lang="en-US" b="1"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066800"/>
            <a:ext cx="7086600" cy="5483257"/>
          </a:xfrm>
        </p:spPr>
      </p:pic>
    </p:spTree>
    <p:extLst>
      <p:ext uri="{BB962C8B-B14F-4D97-AF65-F5344CB8AC3E}">
        <p14:creationId xmlns:p14="http://schemas.microsoft.com/office/powerpoint/2010/main" val="3550399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Channel Conditions </a:t>
            </a:r>
            <a:endParaRPr lang="en-US" dirty="0"/>
          </a:p>
        </p:txBody>
      </p:sp>
      <p:sp>
        <p:nvSpPr>
          <p:cNvPr id="7" name="Text Placeholder 6"/>
          <p:cNvSpPr>
            <a:spLocks noGrp="1"/>
          </p:cNvSpPr>
          <p:nvPr>
            <p:ph type="body" idx="1"/>
          </p:nvPr>
        </p:nvSpPr>
        <p:spPr/>
        <p:txBody>
          <a:bodyPr/>
          <a:lstStyle/>
          <a:p>
            <a:r>
              <a:rPr lang="en-US" dirty="0" smtClean="0"/>
              <a:t>Reach </a:t>
            </a:r>
            <a:r>
              <a:rPr lang="en-US" b="0" dirty="0" smtClean="0"/>
              <a:t>1(2011 Treatment)</a:t>
            </a:r>
            <a:r>
              <a:rPr lang="en-US" dirty="0" smtClean="0"/>
              <a:t>	</a:t>
            </a:r>
            <a:endParaRPr lang="en-US" dirty="0"/>
          </a:p>
        </p:txBody>
      </p:sp>
      <p:sp>
        <p:nvSpPr>
          <p:cNvPr id="8" name="Content Placeholder 7"/>
          <p:cNvSpPr>
            <a:spLocks noGrp="1"/>
          </p:cNvSpPr>
          <p:nvPr>
            <p:ph sz="half" idx="2"/>
          </p:nvPr>
        </p:nvSpPr>
        <p:spPr/>
        <p:txBody>
          <a:bodyPr/>
          <a:lstStyle/>
          <a:p>
            <a:endParaRPr lang="en-US" dirty="0"/>
          </a:p>
        </p:txBody>
      </p:sp>
      <p:sp>
        <p:nvSpPr>
          <p:cNvPr id="9" name="Text Placeholder 8"/>
          <p:cNvSpPr>
            <a:spLocks noGrp="1"/>
          </p:cNvSpPr>
          <p:nvPr>
            <p:ph type="body" sz="quarter" idx="3"/>
          </p:nvPr>
        </p:nvSpPr>
        <p:spPr/>
        <p:txBody>
          <a:bodyPr/>
          <a:lstStyle/>
          <a:p>
            <a:r>
              <a:rPr lang="en-US" dirty="0" smtClean="0"/>
              <a:t>Reach 2 </a:t>
            </a:r>
            <a:r>
              <a:rPr lang="en-US" b="0" dirty="0" smtClean="0"/>
              <a:t>(2011 Control)</a:t>
            </a:r>
            <a:endParaRPr lang="en-US" b="0" dirty="0"/>
          </a:p>
        </p:txBody>
      </p:sp>
      <p:sp>
        <p:nvSpPr>
          <p:cNvPr id="10" name="Content Placeholder 9"/>
          <p:cNvSpPr>
            <a:spLocks noGrp="1"/>
          </p:cNvSpPr>
          <p:nvPr>
            <p:ph sz="quarter" idx="4"/>
          </p:nvPr>
        </p:nvSpPr>
        <p:spPr/>
        <p:txBody>
          <a:bodyPr/>
          <a:lstStyle/>
          <a:p>
            <a:endParaRPr lang="en-US" dirty="0"/>
          </a:p>
        </p:txBody>
      </p:sp>
      <p:pic>
        <p:nvPicPr>
          <p:cNvPr id="5" name="Picture 2" descr="C:\Users\t.vidal\Desktop\HS\P90703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209800"/>
            <a:ext cx="4038601" cy="3898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1" descr="C:\Users\t.vidal\Desktop\habitat\P10000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457" y="2209800"/>
            <a:ext cx="3970543" cy="3898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449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Spawning Video</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472992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vidal\Downloads\Hab Survey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15" y="2746102"/>
            <a:ext cx="4623019" cy="3467264"/>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 name="Picture 4"/>
          <p:cNvPicPr>
            <a:picLocks noChangeAspect="1" noChangeArrowheads="1"/>
          </p:cNvPicPr>
          <p:nvPr/>
        </p:nvPicPr>
        <p:blipFill>
          <a:blip r:embed="rId4" cstate="print"/>
          <a:srcRect/>
          <a:stretch>
            <a:fillRect/>
          </a:stretch>
        </p:blipFill>
        <p:spPr bwMode="auto">
          <a:xfrm>
            <a:off x="227275" y="441960"/>
            <a:ext cx="2934967" cy="83157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5"/>
          <p:cNvPicPr>
            <a:picLocks noChangeAspect="1" noChangeArrowheads="1"/>
          </p:cNvPicPr>
          <p:nvPr/>
        </p:nvPicPr>
        <p:blipFill>
          <a:blip r:embed="rId5" cstate="print"/>
          <a:srcRect/>
          <a:stretch>
            <a:fillRect/>
          </a:stretch>
        </p:blipFill>
        <p:spPr bwMode="auto">
          <a:xfrm>
            <a:off x="3340476" y="400312"/>
            <a:ext cx="2786402" cy="91486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noChangeArrowheads="1"/>
          </p:cNvPicPr>
          <p:nvPr/>
        </p:nvPicPr>
        <p:blipFill>
          <a:blip r:embed="rId6" cstate="print"/>
          <a:srcRect/>
          <a:stretch>
            <a:fillRect/>
          </a:stretch>
        </p:blipFill>
        <p:spPr bwMode="auto">
          <a:xfrm>
            <a:off x="6317744" y="400312"/>
            <a:ext cx="2560320" cy="913702"/>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6"/>
          <p:cNvPicPr>
            <a:picLocks noChangeAspect="1" noChangeArrowheads="1"/>
          </p:cNvPicPr>
          <p:nvPr/>
        </p:nvPicPr>
        <p:blipFill>
          <a:blip r:embed="rId7" cstate="print"/>
          <a:srcRect l="39937"/>
          <a:stretch>
            <a:fillRect/>
          </a:stretch>
        </p:blipFill>
        <p:spPr bwMode="auto">
          <a:xfrm>
            <a:off x="216389" y="2758424"/>
            <a:ext cx="4114800" cy="3166888"/>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0" y="304800"/>
            <a:ext cx="8991600" cy="1077218"/>
          </a:xfrm>
          <a:prstGeom prst="rect">
            <a:avLst/>
          </a:prstGeom>
          <a:solidFill>
            <a:srgbClr val="00B050"/>
          </a:solidFill>
        </p:spPr>
        <p:txBody>
          <a:bodyPr wrap="square" rtlCol="0">
            <a:spAutoFit/>
          </a:bodyPr>
          <a:lstStyle/>
          <a:p>
            <a:r>
              <a:rPr lang="en-US" sz="3200" b="1" dirty="0" smtClean="0"/>
              <a:t>Correlating  Fish Production to Habitat Treatments Using Physical Assessments:</a:t>
            </a:r>
            <a:endParaRPr lang="en-US" sz="2800" b="1" dirty="0"/>
          </a:p>
        </p:txBody>
      </p:sp>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6331" y="2057400"/>
            <a:ext cx="2746176" cy="1129326"/>
          </a:xfrm>
          <a:prstGeom prst="roundRect">
            <a:avLst>
              <a:gd name="adj" fmla="val 16667"/>
            </a:avLst>
          </a:prstGeom>
          <a:ln w="9525">
            <a:solidFill>
              <a:schemeClr val="tx1"/>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5087901" y="2209800"/>
            <a:ext cx="4114800" cy="316382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87"/>
          <p:cNvPicPr>
            <a:picLocks noChangeAspect="1" noChangeArrowheads="1"/>
          </p:cNvPicPr>
          <p:nvPr/>
        </p:nvPicPr>
        <p:blipFill>
          <a:blip r:embed="rId9" cstate="print"/>
          <a:srcRect/>
          <a:stretch>
            <a:fillRect/>
          </a:stretch>
        </p:blipFill>
        <p:spPr bwMode="auto">
          <a:xfrm>
            <a:off x="7848600" y="3908008"/>
            <a:ext cx="905002" cy="820577"/>
          </a:xfrm>
          <a:prstGeom prst="rect">
            <a:avLst/>
          </a:prstGeom>
          <a:noFill/>
          <a:ln w="9525">
            <a:noFill/>
            <a:miter lim="800000"/>
            <a:headEnd/>
            <a:tailEnd/>
          </a:ln>
        </p:spPr>
      </p:pic>
      <p:pic>
        <p:nvPicPr>
          <p:cNvPr id="11" name="Picture 6"/>
          <p:cNvPicPr>
            <a:picLocks noChangeAspect="1" noChangeArrowheads="1"/>
          </p:cNvPicPr>
          <p:nvPr/>
        </p:nvPicPr>
        <p:blipFill>
          <a:blip r:embed="rId10" cstate="print"/>
          <a:srcRect/>
          <a:stretch>
            <a:fillRect/>
          </a:stretch>
        </p:blipFill>
        <p:spPr bwMode="auto">
          <a:xfrm>
            <a:off x="5506959" y="3429000"/>
            <a:ext cx="1756342" cy="1469336"/>
          </a:xfrm>
          <a:prstGeom prst="rect">
            <a:avLst/>
          </a:prstGeom>
          <a:noFill/>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1" y="2081005"/>
            <a:ext cx="4796297" cy="305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8"/>
          <p:cNvPicPr>
            <a:picLocks noChangeAspect="1" noChangeArrowheads="1"/>
          </p:cNvPicPr>
          <p:nvPr/>
        </p:nvPicPr>
        <p:blipFill>
          <a:blip r:embed="rId12" cstate="print"/>
          <a:srcRect/>
          <a:stretch>
            <a:fillRect/>
          </a:stretch>
        </p:blipFill>
        <p:spPr bwMode="auto">
          <a:xfrm>
            <a:off x="5506959" y="2566879"/>
            <a:ext cx="1246965" cy="619847"/>
          </a:xfrm>
          <a:prstGeom prst="rect">
            <a:avLst/>
          </a:prstGeom>
          <a:noFill/>
          <a:ln w="9525">
            <a:noFill/>
            <a:miter lim="800000"/>
            <a:headEnd/>
            <a:tailEnd/>
          </a:ln>
        </p:spPr>
      </p:pic>
      <p:pic>
        <p:nvPicPr>
          <p:cNvPr id="9" name="Picture 90"/>
          <p:cNvPicPr>
            <a:picLocks noChangeAspect="1" noChangeArrowheads="1"/>
          </p:cNvPicPr>
          <p:nvPr/>
        </p:nvPicPr>
        <p:blipFill>
          <a:blip r:embed="rId13" cstate="print"/>
          <a:srcRect/>
          <a:stretch>
            <a:fillRect/>
          </a:stretch>
        </p:blipFill>
        <p:spPr bwMode="auto">
          <a:xfrm>
            <a:off x="7607554" y="2615213"/>
            <a:ext cx="1002848" cy="647884"/>
          </a:xfrm>
          <a:prstGeom prst="rect">
            <a:avLst/>
          </a:prstGeom>
          <a:noFill/>
          <a:ln w="9525">
            <a:noFill/>
            <a:miter lim="800000"/>
            <a:headEnd/>
            <a:tailEnd/>
          </a:ln>
        </p:spPr>
      </p:pic>
      <p:sp>
        <p:nvSpPr>
          <p:cNvPr id="12" name="TextBox 11"/>
          <p:cNvSpPr txBox="1"/>
          <p:nvPr/>
        </p:nvSpPr>
        <p:spPr>
          <a:xfrm>
            <a:off x="123967" y="4479734"/>
            <a:ext cx="8991600" cy="2246769"/>
          </a:xfrm>
          <a:prstGeom prst="rect">
            <a:avLst/>
          </a:prstGeom>
          <a:solidFill>
            <a:srgbClr val="00B050"/>
          </a:solidFill>
        </p:spPr>
        <p:txBody>
          <a:bodyPr wrap="square" rtlCol="0">
            <a:spAutoFit/>
          </a:bodyPr>
          <a:lstStyle/>
          <a:p>
            <a:pPr marL="514350" indent="-514350"/>
            <a:r>
              <a:rPr lang="en-US" sz="2800" b="1" dirty="0" smtClean="0">
                <a:solidFill>
                  <a:srgbClr val="000000"/>
                </a:solidFill>
                <a:latin typeface="Arial"/>
              </a:rPr>
              <a:t>Goal: Use an empirical food web analysis in 	   	 addition to  standardized physical habitat 	 assessments (i.e. CHaMP) to understand the 	 mechanisms responsible for specific 	    	 treatment effects.       </a:t>
            </a:r>
          </a:p>
        </p:txBody>
      </p:sp>
    </p:spTree>
    <p:extLst>
      <p:ext uri="{BB962C8B-B14F-4D97-AF65-F5344CB8AC3E}">
        <p14:creationId xmlns:p14="http://schemas.microsoft.com/office/powerpoint/2010/main" val="302633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52532" y="27296"/>
            <a:ext cx="9038937" cy="1676400"/>
          </a:xfrm>
          <a:prstGeom prst="roundRect">
            <a:avLst/>
          </a:prstGeom>
          <a:solidFill>
            <a:srgbClr val="92D050"/>
          </a:solidFill>
          <a:ln w="38100">
            <a:solidFill>
              <a:srgbClr val="00B05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Linking Fish to  Food through   Estimates of Secondary Invertebrate Production</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8" name="Group 7"/>
          <p:cNvGrpSpPr/>
          <p:nvPr/>
        </p:nvGrpSpPr>
        <p:grpSpPr>
          <a:xfrm>
            <a:off x="3733657" y="1842052"/>
            <a:ext cx="5638943" cy="5092148"/>
            <a:chOff x="2595348" y="1657222"/>
            <a:chExt cx="6015252" cy="5092148"/>
          </a:xfrm>
        </p:grpSpPr>
        <p:pic>
          <p:nvPicPr>
            <p:cNvPr id="9" name="Picture 87"/>
            <p:cNvPicPr>
              <a:picLocks noChangeAspect="1" noChangeArrowheads="1"/>
            </p:cNvPicPr>
            <p:nvPr/>
          </p:nvPicPr>
          <p:blipFill>
            <a:blip r:embed="rId3" cstate="print"/>
            <a:srcRect/>
            <a:stretch>
              <a:fillRect/>
            </a:stretch>
          </p:blipFill>
          <p:spPr bwMode="auto">
            <a:xfrm rot="1859547">
              <a:off x="5464833" y="5899825"/>
              <a:ext cx="792147" cy="718250"/>
            </a:xfrm>
            <a:prstGeom prst="rect">
              <a:avLst/>
            </a:prstGeom>
            <a:noFill/>
            <a:ln w="9525">
              <a:noFill/>
              <a:miter lim="800000"/>
              <a:headEnd/>
              <a:tailEnd/>
            </a:ln>
          </p:spPr>
        </p:pic>
        <p:pic>
          <p:nvPicPr>
            <p:cNvPr id="10" name="Picture 90"/>
            <p:cNvPicPr>
              <a:picLocks noChangeAspect="1" noChangeArrowheads="1"/>
            </p:cNvPicPr>
            <p:nvPr/>
          </p:nvPicPr>
          <p:blipFill>
            <a:blip r:embed="rId4" cstate="print"/>
            <a:srcRect/>
            <a:stretch>
              <a:fillRect/>
            </a:stretch>
          </p:blipFill>
          <p:spPr bwMode="auto">
            <a:xfrm rot="1821315">
              <a:off x="3964776" y="5960849"/>
              <a:ext cx="922850" cy="596202"/>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l="12569" t="21033" r="52239" b="15867"/>
            <a:stretch>
              <a:fillRect/>
            </a:stretch>
          </p:blipFill>
          <p:spPr bwMode="auto">
            <a:xfrm rot="20627166" flipH="1">
              <a:off x="3364694" y="4095897"/>
              <a:ext cx="890612" cy="1335916"/>
            </a:xfrm>
            <a:prstGeom prst="rect">
              <a:avLst/>
            </a:prstGeom>
            <a:noFill/>
          </p:spPr>
        </p:pic>
        <p:pic>
          <p:nvPicPr>
            <p:cNvPr id="12" name="Picture 4" descr="http://crawford.tardigrade.net/bugs/figures/pleco.jpg"/>
            <p:cNvPicPr>
              <a:picLocks noChangeAspect="1" noChangeArrowheads="1"/>
            </p:cNvPicPr>
            <p:nvPr/>
          </p:nvPicPr>
          <p:blipFill>
            <a:blip r:embed="rId6" cstate="print"/>
            <a:srcRect l="47211" t="10110" b="9889"/>
            <a:stretch>
              <a:fillRect/>
            </a:stretch>
          </p:blipFill>
          <p:spPr bwMode="auto">
            <a:xfrm rot="6113325">
              <a:off x="6934147" y="5389531"/>
              <a:ext cx="792536" cy="1402030"/>
            </a:xfrm>
            <a:prstGeom prst="rect">
              <a:avLst/>
            </a:prstGeom>
            <a:noFill/>
          </p:spPr>
        </p:pic>
        <p:pic>
          <p:nvPicPr>
            <p:cNvPr id="13" name="Picture 6"/>
            <p:cNvPicPr>
              <a:picLocks noChangeAspect="1" noChangeArrowheads="1"/>
            </p:cNvPicPr>
            <p:nvPr/>
          </p:nvPicPr>
          <p:blipFill>
            <a:blip r:embed="rId5" cstate="print"/>
            <a:srcRect l="47761" t="42067" r="12019" b="21876"/>
            <a:stretch>
              <a:fillRect/>
            </a:stretch>
          </p:blipFill>
          <p:spPr bwMode="auto">
            <a:xfrm>
              <a:off x="5243033" y="4902549"/>
              <a:ext cx="1005367" cy="754026"/>
            </a:xfrm>
            <a:prstGeom prst="rect">
              <a:avLst/>
            </a:prstGeom>
            <a:noFill/>
          </p:spPr>
        </p:pic>
        <p:pic>
          <p:nvPicPr>
            <p:cNvPr id="14" name="Picture 88"/>
            <p:cNvPicPr>
              <a:picLocks noChangeAspect="1" noChangeArrowheads="1"/>
            </p:cNvPicPr>
            <p:nvPr/>
          </p:nvPicPr>
          <p:blipFill>
            <a:blip r:embed="rId7" cstate="print"/>
            <a:srcRect/>
            <a:stretch>
              <a:fillRect/>
            </a:stretch>
          </p:blipFill>
          <p:spPr bwMode="auto">
            <a:xfrm rot="16200000">
              <a:off x="2544831" y="3506988"/>
              <a:ext cx="853653" cy="424337"/>
            </a:xfrm>
            <a:prstGeom prst="rect">
              <a:avLst/>
            </a:prstGeom>
            <a:noFill/>
            <a:ln w="9525">
              <a:noFill/>
              <a:miter lim="800000"/>
              <a:headEnd/>
              <a:tailEnd/>
            </a:ln>
          </p:spPr>
        </p:pic>
        <p:sp>
          <p:nvSpPr>
            <p:cNvPr id="5" name="Freeform 4"/>
            <p:cNvSpPr/>
            <p:nvPr/>
          </p:nvSpPr>
          <p:spPr>
            <a:xfrm>
              <a:off x="2595348" y="2412794"/>
              <a:ext cx="6015252" cy="4336576"/>
            </a:xfrm>
            <a:custGeom>
              <a:avLst/>
              <a:gdLst>
                <a:gd name="connsiteX0" fmla="*/ 641445 w 5336274"/>
                <a:gd name="connsiteY0" fmla="*/ 3152633 h 3166281"/>
                <a:gd name="connsiteX1" fmla="*/ 655092 w 5336274"/>
                <a:gd name="connsiteY1" fmla="*/ 2988860 h 3166281"/>
                <a:gd name="connsiteX2" fmla="*/ 655092 w 5336274"/>
                <a:gd name="connsiteY2" fmla="*/ 2784144 h 3166281"/>
                <a:gd name="connsiteX3" fmla="*/ 614149 w 5336274"/>
                <a:gd name="connsiteY3" fmla="*/ 2538484 h 3166281"/>
                <a:gd name="connsiteX4" fmla="*/ 586854 w 5336274"/>
                <a:gd name="connsiteY4" fmla="*/ 2333768 h 3166281"/>
                <a:gd name="connsiteX5" fmla="*/ 504967 w 5336274"/>
                <a:gd name="connsiteY5" fmla="*/ 2129051 h 3166281"/>
                <a:gd name="connsiteX6" fmla="*/ 368489 w 5336274"/>
                <a:gd name="connsiteY6" fmla="*/ 1910687 h 3166281"/>
                <a:gd name="connsiteX7" fmla="*/ 191069 w 5336274"/>
                <a:gd name="connsiteY7" fmla="*/ 1719618 h 3166281"/>
                <a:gd name="connsiteX8" fmla="*/ 54591 w 5336274"/>
                <a:gd name="connsiteY8" fmla="*/ 1460311 h 3166281"/>
                <a:gd name="connsiteX9" fmla="*/ 0 w 5336274"/>
                <a:gd name="connsiteY9" fmla="*/ 1255594 h 3166281"/>
                <a:gd name="connsiteX10" fmla="*/ 13648 w 5336274"/>
                <a:gd name="connsiteY10" fmla="*/ 1009935 h 3166281"/>
                <a:gd name="connsiteX11" fmla="*/ 54591 w 5336274"/>
                <a:gd name="connsiteY11" fmla="*/ 777923 h 3166281"/>
                <a:gd name="connsiteX12" fmla="*/ 109182 w 5336274"/>
                <a:gd name="connsiteY12" fmla="*/ 600502 h 3166281"/>
                <a:gd name="connsiteX13" fmla="*/ 218364 w 5336274"/>
                <a:gd name="connsiteY13" fmla="*/ 436729 h 3166281"/>
                <a:gd name="connsiteX14" fmla="*/ 368489 w 5336274"/>
                <a:gd name="connsiteY14" fmla="*/ 259308 h 3166281"/>
                <a:gd name="connsiteX15" fmla="*/ 477672 w 5336274"/>
                <a:gd name="connsiteY15" fmla="*/ 150126 h 3166281"/>
                <a:gd name="connsiteX16" fmla="*/ 573206 w 5336274"/>
                <a:gd name="connsiteY16" fmla="*/ 95535 h 3166281"/>
                <a:gd name="connsiteX17" fmla="*/ 641445 w 5336274"/>
                <a:gd name="connsiteY17" fmla="*/ 40944 h 3166281"/>
                <a:gd name="connsiteX18" fmla="*/ 696036 w 5336274"/>
                <a:gd name="connsiteY18" fmla="*/ 0 h 3166281"/>
                <a:gd name="connsiteX19" fmla="*/ 846161 w 5336274"/>
                <a:gd name="connsiteY19" fmla="*/ 272956 h 3166281"/>
                <a:gd name="connsiteX20" fmla="*/ 736979 w 5336274"/>
                <a:gd name="connsiteY20" fmla="*/ 395785 h 3166281"/>
                <a:gd name="connsiteX21" fmla="*/ 668740 w 5336274"/>
                <a:gd name="connsiteY21" fmla="*/ 491320 h 3166281"/>
                <a:gd name="connsiteX22" fmla="*/ 641445 w 5336274"/>
                <a:gd name="connsiteY22" fmla="*/ 573206 h 3166281"/>
                <a:gd name="connsiteX23" fmla="*/ 641445 w 5336274"/>
                <a:gd name="connsiteY23" fmla="*/ 723332 h 3166281"/>
                <a:gd name="connsiteX24" fmla="*/ 709683 w 5336274"/>
                <a:gd name="connsiteY24" fmla="*/ 832514 h 3166281"/>
                <a:gd name="connsiteX25" fmla="*/ 805218 w 5336274"/>
                <a:gd name="connsiteY25" fmla="*/ 955344 h 3166281"/>
                <a:gd name="connsiteX26" fmla="*/ 941695 w 5336274"/>
                <a:gd name="connsiteY26" fmla="*/ 1050878 h 3166281"/>
                <a:gd name="connsiteX27" fmla="*/ 1146412 w 5336274"/>
                <a:gd name="connsiteY27" fmla="*/ 1173708 h 3166281"/>
                <a:gd name="connsiteX28" fmla="*/ 1378424 w 5336274"/>
                <a:gd name="connsiteY28" fmla="*/ 1269242 h 3166281"/>
                <a:gd name="connsiteX29" fmla="*/ 1637731 w 5336274"/>
                <a:gd name="connsiteY29" fmla="*/ 1351129 h 3166281"/>
                <a:gd name="connsiteX30" fmla="*/ 2101755 w 5336274"/>
                <a:gd name="connsiteY30" fmla="*/ 1460311 h 3166281"/>
                <a:gd name="connsiteX31" fmla="*/ 2715904 w 5336274"/>
                <a:gd name="connsiteY31" fmla="*/ 1542197 h 3166281"/>
                <a:gd name="connsiteX32" fmla="*/ 3193576 w 5336274"/>
                <a:gd name="connsiteY32" fmla="*/ 1555845 h 3166281"/>
                <a:gd name="connsiteX33" fmla="*/ 3603009 w 5336274"/>
                <a:gd name="connsiteY33" fmla="*/ 1583141 h 3166281"/>
                <a:gd name="connsiteX34" fmla="*/ 4094328 w 5336274"/>
                <a:gd name="connsiteY34" fmla="*/ 1624084 h 3166281"/>
                <a:gd name="connsiteX35" fmla="*/ 4367283 w 5336274"/>
                <a:gd name="connsiteY35" fmla="*/ 1719618 h 3166281"/>
                <a:gd name="connsiteX36" fmla="*/ 4503761 w 5336274"/>
                <a:gd name="connsiteY36" fmla="*/ 1733266 h 3166281"/>
                <a:gd name="connsiteX37" fmla="*/ 4722125 w 5336274"/>
                <a:gd name="connsiteY37" fmla="*/ 1856096 h 3166281"/>
                <a:gd name="connsiteX38" fmla="*/ 4872251 w 5336274"/>
                <a:gd name="connsiteY38" fmla="*/ 1924335 h 3166281"/>
                <a:gd name="connsiteX39" fmla="*/ 4981433 w 5336274"/>
                <a:gd name="connsiteY39" fmla="*/ 2019869 h 3166281"/>
                <a:gd name="connsiteX40" fmla="*/ 5117910 w 5336274"/>
                <a:gd name="connsiteY40" fmla="*/ 2142699 h 3166281"/>
                <a:gd name="connsiteX41" fmla="*/ 5227092 w 5336274"/>
                <a:gd name="connsiteY41" fmla="*/ 2333768 h 3166281"/>
                <a:gd name="connsiteX42" fmla="*/ 5322627 w 5336274"/>
                <a:gd name="connsiteY42" fmla="*/ 2524836 h 3166281"/>
                <a:gd name="connsiteX43" fmla="*/ 5336274 w 5336274"/>
                <a:gd name="connsiteY43" fmla="*/ 2688609 h 3166281"/>
                <a:gd name="connsiteX44" fmla="*/ 5322627 w 5336274"/>
                <a:gd name="connsiteY44" fmla="*/ 2852382 h 3166281"/>
                <a:gd name="connsiteX45" fmla="*/ 5322627 w 5336274"/>
                <a:gd name="connsiteY45" fmla="*/ 3166281 h 3166281"/>
                <a:gd name="connsiteX0" fmla="*/ 641445 w 5336274"/>
                <a:gd name="connsiteY0" fmla="*/ 3152633 h 3166281"/>
                <a:gd name="connsiteX1" fmla="*/ 655092 w 5336274"/>
                <a:gd name="connsiteY1" fmla="*/ 2988860 h 3166281"/>
                <a:gd name="connsiteX2" fmla="*/ 655092 w 5336274"/>
                <a:gd name="connsiteY2" fmla="*/ 2784144 h 3166281"/>
                <a:gd name="connsiteX3" fmla="*/ 614149 w 5336274"/>
                <a:gd name="connsiteY3" fmla="*/ 2538484 h 3166281"/>
                <a:gd name="connsiteX4" fmla="*/ 586854 w 5336274"/>
                <a:gd name="connsiteY4" fmla="*/ 2333768 h 3166281"/>
                <a:gd name="connsiteX5" fmla="*/ 504967 w 5336274"/>
                <a:gd name="connsiteY5" fmla="*/ 2129051 h 3166281"/>
                <a:gd name="connsiteX6" fmla="*/ 368489 w 5336274"/>
                <a:gd name="connsiteY6" fmla="*/ 1910687 h 3166281"/>
                <a:gd name="connsiteX7" fmla="*/ 191069 w 5336274"/>
                <a:gd name="connsiteY7" fmla="*/ 1719618 h 3166281"/>
                <a:gd name="connsiteX8" fmla="*/ 54591 w 5336274"/>
                <a:gd name="connsiteY8" fmla="*/ 1460311 h 3166281"/>
                <a:gd name="connsiteX9" fmla="*/ 0 w 5336274"/>
                <a:gd name="connsiteY9" fmla="*/ 1255594 h 3166281"/>
                <a:gd name="connsiteX10" fmla="*/ 13648 w 5336274"/>
                <a:gd name="connsiteY10" fmla="*/ 1009935 h 3166281"/>
                <a:gd name="connsiteX11" fmla="*/ 54591 w 5336274"/>
                <a:gd name="connsiteY11" fmla="*/ 777923 h 3166281"/>
                <a:gd name="connsiteX12" fmla="*/ 109182 w 5336274"/>
                <a:gd name="connsiteY12" fmla="*/ 600502 h 3166281"/>
                <a:gd name="connsiteX13" fmla="*/ 218364 w 5336274"/>
                <a:gd name="connsiteY13" fmla="*/ 436729 h 3166281"/>
                <a:gd name="connsiteX14" fmla="*/ 368489 w 5336274"/>
                <a:gd name="connsiteY14" fmla="*/ 259308 h 3166281"/>
                <a:gd name="connsiteX15" fmla="*/ 477672 w 5336274"/>
                <a:gd name="connsiteY15" fmla="*/ 150126 h 3166281"/>
                <a:gd name="connsiteX16" fmla="*/ 573206 w 5336274"/>
                <a:gd name="connsiteY16" fmla="*/ 95535 h 3166281"/>
                <a:gd name="connsiteX17" fmla="*/ 641445 w 5336274"/>
                <a:gd name="connsiteY17" fmla="*/ 40944 h 3166281"/>
                <a:gd name="connsiteX18" fmla="*/ 877645 w 5336274"/>
                <a:gd name="connsiteY18" fmla="*/ 0 h 3166281"/>
                <a:gd name="connsiteX19" fmla="*/ 846161 w 5336274"/>
                <a:gd name="connsiteY19" fmla="*/ 272956 h 3166281"/>
                <a:gd name="connsiteX20" fmla="*/ 736979 w 5336274"/>
                <a:gd name="connsiteY20" fmla="*/ 395785 h 3166281"/>
                <a:gd name="connsiteX21" fmla="*/ 668740 w 5336274"/>
                <a:gd name="connsiteY21" fmla="*/ 491320 h 3166281"/>
                <a:gd name="connsiteX22" fmla="*/ 641445 w 5336274"/>
                <a:gd name="connsiteY22" fmla="*/ 573206 h 3166281"/>
                <a:gd name="connsiteX23" fmla="*/ 641445 w 5336274"/>
                <a:gd name="connsiteY23" fmla="*/ 723332 h 3166281"/>
                <a:gd name="connsiteX24" fmla="*/ 709683 w 5336274"/>
                <a:gd name="connsiteY24" fmla="*/ 832514 h 3166281"/>
                <a:gd name="connsiteX25" fmla="*/ 805218 w 5336274"/>
                <a:gd name="connsiteY25" fmla="*/ 955344 h 3166281"/>
                <a:gd name="connsiteX26" fmla="*/ 941695 w 5336274"/>
                <a:gd name="connsiteY26" fmla="*/ 1050878 h 3166281"/>
                <a:gd name="connsiteX27" fmla="*/ 1146412 w 5336274"/>
                <a:gd name="connsiteY27" fmla="*/ 1173708 h 3166281"/>
                <a:gd name="connsiteX28" fmla="*/ 1378424 w 5336274"/>
                <a:gd name="connsiteY28" fmla="*/ 1269242 h 3166281"/>
                <a:gd name="connsiteX29" fmla="*/ 1637731 w 5336274"/>
                <a:gd name="connsiteY29" fmla="*/ 1351129 h 3166281"/>
                <a:gd name="connsiteX30" fmla="*/ 2101755 w 5336274"/>
                <a:gd name="connsiteY30" fmla="*/ 1460311 h 3166281"/>
                <a:gd name="connsiteX31" fmla="*/ 2715904 w 5336274"/>
                <a:gd name="connsiteY31" fmla="*/ 1542197 h 3166281"/>
                <a:gd name="connsiteX32" fmla="*/ 3193576 w 5336274"/>
                <a:gd name="connsiteY32" fmla="*/ 1555845 h 3166281"/>
                <a:gd name="connsiteX33" fmla="*/ 3603009 w 5336274"/>
                <a:gd name="connsiteY33" fmla="*/ 1583141 h 3166281"/>
                <a:gd name="connsiteX34" fmla="*/ 4094328 w 5336274"/>
                <a:gd name="connsiteY34" fmla="*/ 1624084 h 3166281"/>
                <a:gd name="connsiteX35" fmla="*/ 4367283 w 5336274"/>
                <a:gd name="connsiteY35" fmla="*/ 1719618 h 3166281"/>
                <a:gd name="connsiteX36" fmla="*/ 4503761 w 5336274"/>
                <a:gd name="connsiteY36" fmla="*/ 1733266 h 3166281"/>
                <a:gd name="connsiteX37" fmla="*/ 4722125 w 5336274"/>
                <a:gd name="connsiteY37" fmla="*/ 1856096 h 3166281"/>
                <a:gd name="connsiteX38" fmla="*/ 4872251 w 5336274"/>
                <a:gd name="connsiteY38" fmla="*/ 1924335 h 3166281"/>
                <a:gd name="connsiteX39" fmla="*/ 4981433 w 5336274"/>
                <a:gd name="connsiteY39" fmla="*/ 2019869 h 3166281"/>
                <a:gd name="connsiteX40" fmla="*/ 5117910 w 5336274"/>
                <a:gd name="connsiteY40" fmla="*/ 2142699 h 3166281"/>
                <a:gd name="connsiteX41" fmla="*/ 5227092 w 5336274"/>
                <a:gd name="connsiteY41" fmla="*/ 2333768 h 3166281"/>
                <a:gd name="connsiteX42" fmla="*/ 5322627 w 5336274"/>
                <a:gd name="connsiteY42" fmla="*/ 2524836 h 3166281"/>
                <a:gd name="connsiteX43" fmla="*/ 5336274 w 5336274"/>
                <a:gd name="connsiteY43" fmla="*/ 2688609 h 3166281"/>
                <a:gd name="connsiteX44" fmla="*/ 5322627 w 5336274"/>
                <a:gd name="connsiteY44" fmla="*/ 2852382 h 3166281"/>
                <a:gd name="connsiteX45" fmla="*/ 5322627 w 5336274"/>
                <a:gd name="connsiteY45" fmla="*/ 3166281 h 3166281"/>
                <a:gd name="connsiteX0" fmla="*/ 641445 w 5336274"/>
                <a:gd name="connsiteY0" fmla="*/ 3122252 h 3135900"/>
                <a:gd name="connsiteX1" fmla="*/ 655092 w 5336274"/>
                <a:gd name="connsiteY1" fmla="*/ 2958479 h 3135900"/>
                <a:gd name="connsiteX2" fmla="*/ 655092 w 5336274"/>
                <a:gd name="connsiteY2" fmla="*/ 2753763 h 3135900"/>
                <a:gd name="connsiteX3" fmla="*/ 614149 w 5336274"/>
                <a:gd name="connsiteY3" fmla="*/ 2508103 h 3135900"/>
                <a:gd name="connsiteX4" fmla="*/ 586854 w 5336274"/>
                <a:gd name="connsiteY4" fmla="*/ 2303387 h 3135900"/>
                <a:gd name="connsiteX5" fmla="*/ 504967 w 5336274"/>
                <a:gd name="connsiteY5" fmla="*/ 2098670 h 3135900"/>
                <a:gd name="connsiteX6" fmla="*/ 368489 w 5336274"/>
                <a:gd name="connsiteY6" fmla="*/ 1880306 h 3135900"/>
                <a:gd name="connsiteX7" fmla="*/ 191069 w 5336274"/>
                <a:gd name="connsiteY7" fmla="*/ 1689237 h 3135900"/>
                <a:gd name="connsiteX8" fmla="*/ 54591 w 5336274"/>
                <a:gd name="connsiteY8" fmla="*/ 1429930 h 3135900"/>
                <a:gd name="connsiteX9" fmla="*/ 0 w 5336274"/>
                <a:gd name="connsiteY9" fmla="*/ 1225213 h 3135900"/>
                <a:gd name="connsiteX10" fmla="*/ 13648 w 5336274"/>
                <a:gd name="connsiteY10" fmla="*/ 979554 h 3135900"/>
                <a:gd name="connsiteX11" fmla="*/ 54591 w 5336274"/>
                <a:gd name="connsiteY11" fmla="*/ 747542 h 3135900"/>
                <a:gd name="connsiteX12" fmla="*/ 109182 w 5336274"/>
                <a:gd name="connsiteY12" fmla="*/ 570121 h 3135900"/>
                <a:gd name="connsiteX13" fmla="*/ 218364 w 5336274"/>
                <a:gd name="connsiteY13" fmla="*/ 406348 h 3135900"/>
                <a:gd name="connsiteX14" fmla="*/ 368489 w 5336274"/>
                <a:gd name="connsiteY14" fmla="*/ 228927 h 3135900"/>
                <a:gd name="connsiteX15" fmla="*/ 477672 w 5336274"/>
                <a:gd name="connsiteY15" fmla="*/ 119745 h 3135900"/>
                <a:gd name="connsiteX16" fmla="*/ 573206 w 5336274"/>
                <a:gd name="connsiteY16" fmla="*/ 65154 h 3135900"/>
                <a:gd name="connsiteX17" fmla="*/ 641445 w 5336274"/>
                <a:gd name="connsiteY17" fmla="*/ 10563 h 3135900"/>
                <a:gd name="connsiteX18" fmla="*/ 1022932 w 5336274"/>
                <a:gd name="connsiteY18" fmla="*/ 0 h 3135900"/>
                <a:gd name="connsiteX19" fmla="*/ 846161 w 5336274"/>
                <a:gd name="connsiteY19" fmla="*/ 242575 h 3135900"/>
                <a:gd name="connsiteX20" fmla="*/ 736979 w 5336274"/>
                <a:gd name="connsiteY20" fmla="*/ 365404 h 3135900"/>
                <a:gd name="connsiteX21" fmla="*/ 668740 w 5336274"/>
                <a:gd name="connsiteY21" fmla="*/ 460939 h 3135900"/>
                <a:gd name="connsiteX22" fmla="*/ 641445 w 5336274"/>
                <a:gd name="connsiteY22" fmla="*/ 542825 h 3135900"/>
                <a:gd name="connsiteX23" fmla="*/ 641445 w 5336274"/>
                <a:gd name="connsiteY23" fmla="*/ 692951 h 3135900"/>
                <a:gd name="connsiteX24" fmla="*/ 709683 w 5336274"/>
                <a:gd name="connsiteY24" fmla="*/ 802133 h 3135900"/>
                <a:gd name="connsiteX25" fmla="*/ 805218 w 5336274"/>
                <a:gd name="connsiteY25" fmla="*/ 924963 h 3135900"/>
                <a:gd name="connsiteX26" fmla="*/ 941695 w 5336274"/>
                <a:gd name="connsiteY26" fmla="*/ 1020497 h 3135900"/>
                <a:gd name="connsiteX27" fmla="*/ 1146412 w 5336274"/>
                <a:gd name="connsiteY27" fmla="*/ 1143327 h 3135900"/>
                <a:gd name="connsiteX28" fmla="*/ 1378424 w 5336274"/>
                <a:gd name="connsiteY28" fmla="*/ 1238861 h 3135900"/>
                <a:gd name="connsiteX29" fmla="*/ 1637731 w 5336274"/>
                <a:gd name="connsiteY29" fmla="*/ 1320748 h 3135900"/>
                <a:gd name="connsiteX30" fmla="*/ 2101755 w 5336274"/>
                <a:gd name="connsiteY30" fmla="*/ 1429930 h 3135900"/>
                <a:gd name="connsiteX31" fmla="*/ 2715904 w 5336274"/>
                <a:gd name="connsiteY31" fmla="*/ 1511816 h 3135900"/>
                <a:gd name="connsiteX32" fmla="*/ 3193576 w 5336274"/>
                <a:gd name="connsiteY32" fmla="*/ 1525464 h 3135900"/>
                <a:gd name="connsiteX33" fmla="*/ 3603009 w 5336274"/>
                <a:gd name="connsiteY33" fmla="*/ 1552760 h 3135900"/>
                <a:gd name="connsiteX34" fmla="*/ 4094328 w 5336274"/>
                <a:gd name="connsiteY34" fmla="*/ 1593703 h 3135900"/>
                <a:gd name="connsiteX35" fmla="*/ 4367283 w 5336274"/>
                <a:gd name="connsiteY35" fmla="*/ 1689237 h 3135900"/>
                <a:gd name="connsiteX36" fmla="*/ 4503761 w 5336274"/>
                <a:gd name="connsiteY36" fmla="*/ 1702885 h 3135900"/>
                <a:gd name="connsiteX37" fmla="*/ 4722125 w 5336274"/>
                <a:gd name="connsiteY37" fmla="*/ 1825715 h 3135900"/>
                <a:gd name="connsiteX38" fmla="*/ 4872251 w 5336274"/>
                <a:gd name="connsiteY38" fmla="*/ 1893954 h 3135900"/>
                <a:gd name="connsiteX39" fmla="*/ 4981433 w 5336274"/>
                <a:gd name="connsiteY39" fmla="*/ 1989488 h 3135900"/>
                <a:gd name="connsiteX40" fmla="*/ 5117910 w 5336274"/>
                <a:gd name="connsiteY40" fmla="*/ 2112318 h 3135900"/>
                <a:gd name="connsiteX41" fmla="*/ 5227092 w 5336274"/>
                <a:gd name="connsiteY41" fmla="*/ 2303387 h 3135900"/>
                <a:gd name="connsiteX42" fmla="*/ 5322627 w 5336274"/>
                <a:gd name="connsiteY42" fmla="*/ 2494455 h 3135900"/>
                <a:gd name="connsiteX43" fmla="*/ 5336274 w 5336274"/>
                <a:gd name="connsiteY43" fmla="*/ 2658228 h 3135900"/>
                <a:gd name="connsiteX44" fmla="*/ 5322627 w 5336274"/>
                <a:gd name="connsiteY44" fmla="*/ 2822001 h 3135900"/>
                <a:gd name="connsiteX45" fmla="*/ 5322627 w 5336274"/>
                <a:gd name="connsiteY45" fmla="*/ 3135900 h 3135900"/>
                <a:gd name="connsiteX0" fmla="*/ 641445 w 5336274"/>
                <a:gd name="connsiteY0" fmla="*/ 3204111 h 3217759"/>
                <a:gd name="connsiteX1" fmla="*/ 655092 w 5336274"/>
                <a:gd name="connsiteY1" fmla="*/ 3040338 h 3217759"/>
                <a:gd name="connsiteX2" fmla="*/ 655092 w 5336274"/>
                <a:gd name="connsiteY2" fmla="*/ 2835622 h 3217759"/>
                <a:gd name="connsiteX3" fmla="*/ 614149 w 5336274"/>
                <a:gd name="connsiteY3" fmla="*/ 2589962 h 3217759"/>
                <a:gd name="connsiteX4" fmla="*/ 586854 w 5336274"/>
                <a:gd name="connsiteY4" fmla="*/ 2385246 h 3217759"/>
                <a:gd name="connsiteX5" fmla="*/ 504967 w 5336274"/>
                <a:gd name="connsiteY5" fmla="*/ 2180529 h 3217759"/>
                <a:gd name="connsiteX6" fmla="*/ 368489 w 5336274"/>
                <a:gd name="connsiteY6" fmla="*/ 1962165 h 3217759"/>
                <a:gd name="connsiteX7" fmla="*/ 191069 w 5336274"/>
                <a:gd name="connsiteY7" fmla="*/ 1771096 h 3217759"/>
                <a:gd name="connsiteX8" fmla="*/ 54591 w 5336274"/>
                <a:gd name="connsiteY8" fmla="*/ 1511789 h 3217759"/>
                <a:gd name="connsiteX9" fmla="*/ 0 w 5336274"/>
                <a:gd name="connsiteY9" fmla="*/ 1307072 h 3217759"/>
                <a:gd name="connsiteX10" fmla="*/ 13648 w 5336274"/>
                <a:gd name="connsiteY10" fmla="*/ 1061413 h 3217759"/>
                <a:gd name="connsiteX11" fmla="*/ 54591 w 5336274"/>
                <a:gd name="connsiteY11" fmla="*/ 829401 h 3217759"/>
                <a:gd name="connsiteX12" fmla="*/ 109182 w 5336274"/>
                <a:gd name="connsiteY12" fmla="*/ 651980 h 3217759"/>
                <a:gd name="connsiteX13" fmla="*/ 218364 w 5336274"/>
                <a:gd name="connsiteY13" fmla="*/ 488207 h 3217759"/>
                <a:gd name="connsiteX14" fmla="*/ 368489 w 5336274"/>
                <a:gd name="connsiteY14" fmla="*/ 310786 h 3217759"/>
                <a:gd name="connsiteX15" fmla="*/ 477672 w 5336274"/>
                <a:gd name="connsiteY15" fmla="*/ 201604 h 3217759"/>
                <a:gd name="connsiteX16" fmla="*/ 573206 w 5336274"/>
                <a:gd name="connsiteY16" fmla="*/ 147013 h 3217759"/>
                <a:gd name="connsiteX17" fmla="*/ 641445 w 5336274"/>
                <a:gd name="connsiteY17" fmla="*/ 92422 h 3217759"/>
                <a:gd name="connsiteX18" fmla="*/ 895937 w 5336274"/>
                <a:gd name="connsiteY18" fmla="*/ 0 h 3217759"/>
                <a:gd name="connsiteX19" fmla="*/ 1022932 w 5336274"/>
                <a:gd name="connsiteY19" fmla="*/ 81859 h 3217759"/>
                <a:gd name="connsiteX20" fmla="*/ 846161 w 5336274"/>
                <a:gd name="connsiteY20" fmla="*/ 324434 h 3217759"/>
                <a:gd name="connsiteX21" fmla="*/ 736979 w 5336274"/>
                <a:gd name="connsiteY21" fmla="*/ 447263 h 3217759"/>
                <a:gd name="connsiteX22" fmla="*/ 668740 w 5336274"/>
                <a:gd name="connsiteY22" fmla="*/ 542798 h 3217759"/>
                <a:gd name="connsiteX23" fmla="*/ 641445 w 5336274"/>
                <a:gd name="connsiteY23" fmla="*/ 624684 h 3217759"/>
                <a:gd name="connsiteX24" fmla="*/ 641445 w 5336274"/>
                <a:gd name="connsiteY24" fmla="*/ 774810 h 3217759"/>
                <a:gd name="connsiteX25" fmla="*/ 709683 w 5336274"/>
                <a:gd name="connsiteY25" fmla="*/ 883992 h 3217759"/>
                <a:gd name="connsiteX26" fmla="*/ 805218 w 5336274"/>
                <a:gd name="connsiteY26" fmla="*/ 1006822 h 3217759"/>
                <a:gd name="connsiteX27" fmla="*/ 941695 w 5336274"/>
                <a:gd name="connsiteY27" fmla="*/ 1102356 h 3217759"/>
                <a:gd name="connsiteX28" fmla="*/ 1146412 w 5336274"/>
                <a:gd name="connsiteY28" fmla="*/ 1225186 h 3217759"/>
                <a:gd name="connsiteX29" fmla="*/ 1378424 w 5336274"/>
                <a:gd name="connsiteY29" fmla="*/ 1320720 h 3217759"/>
                <a:gd name="connsiteX30" fmla="*/ 1637731 w 5336274"/>
                <a:gd name="connsiteY30" fmla="*/ 1402607 h 3217759"/>
                <a:gd name="connsiteX31" fmla="*/ 2101755 w 5336274"/>
                <a:gd name="connsiteY31" fmla="*/ 1511789 h 3217759"/>
                <a:gd name="connsiteX32" fmla="*/ 2715904 w 5336274"/>
                <a:gd name="connsiteY32" fmla="*/ 1593675 h 3217759"/>
                <a:gd name="connsiteX33" fmla="*/ 3193576 w 5336274"/>
                <a:gd name="connsiteY33" fmla="*/ 1607323 h 3217759"/>
                <a:gd name="connsiteX34" fmla="*/ 3603009 w 5336274"/>
                <a:gd name="connsiteY34" fmla="*/ 1634619 h 3217759"/>
                <a:gd name="connsiteX35" fmla="*/ 4094328 w 5336274"/>
                <a:gd name="connsiteY35" fmla="*/ 1675562 h 3217759"/>
                <a:gd name="connsiteX36" fmla="*/ 4367283 w 5336274"/>
                <a:gd name="connsiteY36" fmla="*/ 1771096 h 3217759"/>
                <a:gd name="connsiteX37" fmla="*/ 4503761 w 5336274"/>
                <a:gd name="connsiteY37" fmla="*/ 1784744 h 3217759"/>
                <a:gd name="connsiteX38" fmla="*/ 4722125 w 5336274"/>
                <a:gd name="connsiteY38" fmla="*/ 1907574 h 3217759"/>
                <a:gd name="connsiteX39" fmla="*/ 4872251 w 5336274"/>
                <a:gd name="connsiteY39" fmla="*/ 1975813 h 3217759"/>
                <a:gd name="connsiteX40" fmla="*/ 4981433 w 5336274"/>
                <a:gd name="connsiteY40" fmla="*/ 2071347 h 3217759"/>
                <a:gd name="connsiteX41" fmla="*/ 5117910 w 5336274"/>
                <a:gd name="connsiteY41" fmla="*/ 2194177 h 3217759"/>
                <a:gd name="connsiteX42" fmla="*/ 5227092 w 5336274"/>
                <a:gd name="connsiteY42" fmla="*/ 2385246 h 3217759"/>
                <a:gd name="connsiteX43" fmla="*/ 5322627 w 5336274"/>
                <a:gd name="connsiteY43" fmla="*/ 2576314 h 3217759"/>
                <a:gd name="connsiteX44" fmla="*/ 5336274 w 5336274"/>
                <a:gd name="connsiteY44" fmla="*/ 2740087 h 3217759"/>
                <a:gd name="connsiteX45" fmla="*/ 5322627 w 5336274"/>
                <a:gd name="connsiteY45" fmla="*/ 2903860 h 3217759"/>
                <a:gd name="connsiteX46" fmla="*/ 5322627 w 5336274"/>
                <a:gd name="connsiteY46" fmla="*/ 3217759 h 321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336274" h="3217759">
                  <a:moveTo>
                    <a:pt x="641445" y="3204111"/>
                  </a:moveTo>
                  <a:lnTo>
                    <a:pt x="655092" y="3040338"/>
                  </a:lnTo>
                  <a:lnTo>
                    <a:pt x="655092" y="2835622"/>
                  </a:lnTo>
                  <a:lnTo>
                    <a:pt x="614149" y="2589962"/>
                  </a:lnTo>
                  <a:lnTo>
                    <a:pt x="586854" y="2385246"/>
                  </a:lnTo>
                  <a:lnTo>
                    <a:pt x="504967" y="2180529"/>
                  </a:lnTo>
                  <a:lnTo>
                    <a:pt x="368489" y="1962165"/>
                  </a:lnTo>
                  <a:lnTo>
                    <a:pt x="191069" y="1771096"/>
                  </a:lnTo>
                  <a:lnTo>
                    <a:pt x="54591" y="1511789"/>
                  </a:lnTo>
                  <a:lnTo>
                    <a:pt x="0" y="1307072"/>
                  </a:lnTo>
                  <a:lnTo>
                    <a:pt x="13648" y="1061413"/>
                  </a:lnTo>
                  <a:lnTo>
                    <a:pt x="54591" y="829401"/>
                  </a:lnTo>
                  <a:lnTo>
                    <a:pt x="109182" y="651980"/>
                  </a:lnTo>
                  <a:lnTo>
                    <a:pt x="218364" y="488207"/>
                  </a:lnTo>
                  <a:lnTo>
                    <a:pt x="368489" y="310786"/>
                  </a:lnTo>
                  <a:lnTo>
                    <a:pt x="477672" y="201604"/>
                  </a:lnTo>
                  <a:lnTo>
                    <a:pt x="573206" y="147013"/>
                  </a:lnTo>
                  <a:lnTo>
                    <a:pt x="641445" y="92422"/>
                  </a:lnTo>
                  <a:cubicBezTo>
                    <a:pt x="702061" y="88619"/>
                    <a:pt x="835321" y="3803"/>
                    <a:pt x="895937" y="0"/>
                  </a:cubicBezTo>
                  <a:lnTo>
                    <a:pt x="1022932" y="81859"/>
                  </a:lnTo>
                  <a:lnTo>
                    <a:pt x="846161" y="324434"/>
                  </a:lnTo>
                  <a:lnTo>
                    <a:pt x="736979" y="447263"/>
                  </a:lnTo>
                  <a:lnTo>
                    <a:pt x="668740" y="542798"/>
                  </a:lnTo>
                  <a:lnTo>
                    <a:pt x="641445" y="624684"/>
                  </a:lnTo>
                  <a:lnTo>
                    <a:pt x="641445" y="774810"/>
                  </a:lnTo>
                  <a:lnTo>
                    <a:pt x="709683" y="883992"/>
                  </a:lnTo>
                  <a:lnTo>
                    <a:pt x="805218" y="1006822"/>
                  </a:lnTo>
                  <a:lnTo>
                    <a:pt x="941695" y="1102356"/>
                  </a:lnTo>
                  <a:lnTo>
                    <a:pt x="1146412" y="1225186"/>
                  </a:lnTo>
                  <a:lnTo>
                    <a:pt x="1378424" y="1320720"/>
                  </a:lnTo>
                  <a:lnTo>
                    <a:pt x="1637731" y="1402607"/>
                  </a:lnTo>
                  <a:lnTo>
                    <a:pt x="2101755" y="1511789"/>
                  </a:lnTo>
                  <a:lnTo>
                    <a:pt x="2715904" y="1593675"/>
                  </a:lnTo>
                  <a:lnTo>
                    <a:pt x="3193576" y="1607323"/>
                  </a:lnTo>
                  <a:lnTo>
                    <a:pt x="3603009" y="1634619"/>
                  </a:lnTo>
                  <a:lnTo>
                    <a:pt x="4094328" y="1675562"/>
                  </a:lnTo>
                  <a:lnTo>
                    <a:pt x="4367283" y="1771096"/>
                  </a:lnTo>
                  <a:lnTo>
                    <a:pt x="4503761" y="1784744"/>
                  </a:lnTo>
                  <a:lnTo>
                    <a:pt x="4722125" y="1907574"/>
                  </a:lnTo>
                  <a:lnTo>
                    <a:pt x="4872251" y="1975813"/>
                  </a:lnTo>
                  <a:lnTo>
                    <a:pt x="4981433" y="2071347"/>
                  </a:lnTo>
                  <a:lnTo>
                    <a:pt x="5117910" y="2194177"/>
                  </a:lnTo>
                  <a:lnTo>
                    <a:pt x="5227092" y="2385246"/>
                  </a:lnTo>
                  <a:lnTo>
                    <a:pt x="5322627" y="2576314"/>
                  </a:lnTo>
                  <a:lnTo>
                    <a:pt x="5336274" y="2740087"/>
                  </a:lnTo>
                  <a:lnTo>
                    <a:pt x="5322627" y="2903860"/>
                  </a:lnTo>
                  <a:lnTo>
                    <a:pt x="5322627" y="3217759"/>
                  </a:lnTo>
                </a:path>
              </a:pathLst>
            </a:custGeom>
            <a:solidFill>
              <a:srgbClr val="92D050">
                <a:alpha val="25000"/>
              </a:srgbClr>
            </a:solidFill>
            <a:ln>
              <a:noFill/>
            </a:ln>
            <a:effectLst>
              <a:outerShdw blurRad="50800" dist="38100" dir="8100000" algn="tr"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p:cNvPicPr>
              <a:picLocks noChangeAspect="1" noChangeArrowheads="1"/>
            </p:cNvPicPr>
            <p:nvPr/>
          </p:nvPicPr>
          <p:blipFill>
            <a:blip r:embed="rId8" cstate="print"/>
            <a:srcRect/>
            <a:stretch>
              <a:fillRect/>
            </a:stretch>
          </p:blipFill>
          <p:spPr bwMode="auto">
            <a:xfrm>
              <a:off x="3733800" y="1657222"/>
              <a:ext cx="4101814" cy="1162178"/>
            </a:xfrm>
            <a:prstGeom prst="roundRect">
              <a:avLst>
                <a:gd name="adj" fmla="val 4167"/>
              </a:avLst>
            </a:prstGeom>
            <a:solidFill>
              <a:srgbClr val="FFFFFF"/>
            </a:solidFill>
            <a:ln w="57150" cap="sq">
              <a:noFill/>
              <a:miter lim="800000"/>
            </a:ln>
            <a:effectLst/>
          </p:spPr>
        </p:pic>
      </p:grpSp>
    </p:spTree>
    <p:extLst>
      <p:ext uri="{BB962C8B-B14F-4D97-AF65-F5344CB8AC3E}">
        <p14:creationId xmlns:p14="http://schemas.microsoft.com/office/powerpoint/2010/main" val="2349110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90"/>
          <p:cNvPicPr>
            <a:picLocks noChangeAspect="1" noChangeArrowheads="1"/>
          </p:cNvPicPr>
          <p:nvPr/>
        </p:nvPicPr>
        <p:blipFill>
          <a:blip r:embed="rId3" cstate="print"/>
          <a:srcRect/>
          <a:stretch>
            <a:fillRect/>
          </a:stretch>
        </p:blipFill>
        <p:spPr bwMode="auto">
          <a:xfrm rot="1821315">
            <a:off x="4237053" y="5041337"/>
            <a:ext cx="865117" cy="596202"/>
          </a:xfrm>
          <a:prstGeom prst="rect">
            <a:avLst/>
          </a:prstGeom>
          <a:noFill/>
          <a:ln w="9525">
            <a:noFill/>
            <a:miter lim="800000"/>
            <a:headEnd/>
            <a:tailEnd/>
          </a:ln>
        </p:spPr>
      </p:pic>
      <p:pic>
        <p:nvPicPr>
          <p:cNvPr id="30" name="Picture 4" descr="http://crawford.tardigrade.net/bugs/figures/pleco.jpg"/>
          <p:cNvPicPr>
            <a:picLocks noChangeAspect="1" noChangeArrowheads="1"/>
          </p:cNvPicPr>
          <p:nvPr/>
        </p:nvPicPr>
        <p:blipFill>
          <a:blip r:embed="rId4" cstate="print"/>
          <a:srcRect l="47211" t="10110" b="9889"/>
          <a:stretch>
            <a:fillRect/>
          </a:stretch>
        </p:blipFill>
        <p:spPr bwMode="auto">
          <a:xfrm rot="6113325">
            <a:off x="1128532" y="4159128"/>
            <a:ext cx="792536" cy="1314320"/>
          </a:xfrm>
          <a:prstGeom prst="rect">
            <a:avLst/>
          </a:prstGeom>
          <a:noFill/>
        </p:spPr>
      </p:pic>
      <p:pic>
        <p:nvPicPr>
          <p:cNvPr id="31" name="Picture 6"/>
          <p:cNvPicPr>
            <a:picLocks noChangeAspect="1" noChangeArrowheads="1"/>
          </p:cNvPicPr>
          <p:nvPr/>
        </p:nvPicPr>
        <p:blipFill>
          <a:blip r:embed="rId5" cstate="print"/>
          <a:srcRect l="47761" t="42067" r="12019" b="21876"/>
          <a:stretch>
            <a:fillRect/>
          </a:stretch>
        </p:blipFill>
        <p:spPr bwMode="auto">
          <a:xfrm flipH="1">
            <a:off x="7190447" y="4450385"/>
            <a:ext cx="942472" cy="754026"/>
          </a:xfrm>
          <a:prstGeom prst="rect">
            <a:avLst/>
          </a:prstGeom>
          <a:noFill/>
        </p:spPr>
      </p:pic>
      <p:pic>
        <p:nvPicPr>
          <p:cNvPr id="32" name="Picture 88"/>
          <p:cNvPicPr>
            <a:picLocks noChangeAspect="1" noChangeArrowheads="1"/>
          </p:cNvPicPr>
          <p:nvPr/>
        </p:nvPicPr>
        <p:blipFill>
          <a:blip r:embed="rId6" cstate="print"/>
          <a:srcRect/>
          <a:stretch>
            <a:fillRect/>
          </a:stretch>
        </p:blipFill>
        <p:spPr bwMode="auto">
          <a:xfrm rot="278895">
            <a:off x="4160420" y="4097818"/>
            <a:ext cx="853653" cy="397791"/>
          </a:xfrm>
          <a:prstGeom prst="rect">
            <a:avLst/>
          </a:prstGeom>
          <a:noFill/>
          <a:ln w="9525">
            <a:noFill/>
            <a:miter lim="800000"/>
            <a:headEnd/>
            <a:tailEnd/>
          </a:ln>
        </p:spPr>
      </p:pic>
      <p:pic>
        <p:nvPicPr>
          <p:cNvPr id="34" name="Picture 4"/>
          <p:cNvPicPr>
            <a:picLocks noChangeAspect="1" noChangeArrowheads="1"/>
          </p:cNvPicPr>
          <p:nvPr/>
        </p:nvPicPr>
        <p:blipFill>
          <a:blip r:embed="rId7" cstate="print"/>
          <a:srcRect/>
          <a:stretch>
            <a:fillRect/>
          </a:stretch>
        </p:blipFill>
        <p:spPr bwMode="auto">
          <a:xfrm>
            <a:off x="2694647" y="2467609"/>
            <a:ext cx="3845208" cy="1162178"/>
          </a:xfrm>
          <a:prstGeom prst="roundRect">
            <a:avLst>
              <a:gd name="adj" fmla="val 4167"/>
            </a:avLst>
          </a:prstGeom>
          <a:solidFill>
            <a:srgbClr val="FFFFFF"/>
          </a:solidFill>
          <a:ln w="57150" cap="sq">
            <a:noFill/>
            <a:miter lim="800000"/>
          </a:ln>
          <a:effectLst/>
        </p:spPr>
      </p:pic>
      <p:sp>
        <p:nvSpPr>
          <p:cNvPr id="23" name="Rectangle 8"/>
          <p:cNvSpPr>
            <a:spLocks noChangeArrowheads="1"/>
          </p:cNvSpPr>
          <p:nvPr/>
        </p:nvSpPr>
        <p:spPr bwMode="auto">
          <a:xfrm>
            <a:off x="2694648" y="2221812"/>
            <a:ext cx="3845207" cy="1745562"/>
          </a:xfrm>
          <a:prstGeom prst="roundRect">
            <a:avLst/>
          </a:prstGeom>
          <a:solidFill>
            <a:srgbClr val="FFC000">
              <a:alpha val="33000"/>
            </a:srgbClr>
          </a:solidFill>
          <a:ln w="38100">
            <a:solidFill>
              <a:schemeClr val="tx1"/>
            </a:solidFill>
            <a:miter lim="800000"/>
            <a:headEnd/>
            <a:tailEnd/>
          </a:ln>
          <a:effectLst/>
        </p:spPr>
        <p:txBody>
          <a:bodyPr wrap="none" anchor="ctr"/>
          <a:lstStyle/>
          <a:p>
            <a:pPr algn="ctr"/>
            <a:r>
              <a:rPr lang="en-US" sz="3200" b="1" dirty="0" smtClean="0"/>
              <a:t>FISH</a:t>
            </a:r>
          </a:p>
          <a:p>
            <a:pPr algn="ctr"/>
            <a:r>
              <a:rPr lang="en-US" sz="3200" b="1" dirty="0" smtClean="0"/>
              <a:t>PRODUCTION</a:t>
            </a:r>
            <a:endParaRPr lang="en-US" sz="3200" b="1" dirty="0"/>
          </a:p>
        </p:txBody>
      </p:sp>
      <p:sp>
        <p:nvSpPr>
          <p:cNvPr id="24" name="Rectangle 4"/>
          <p:cNvSpPr>
            <a:spLocks noChangeArrowheads="1"/>
          </p:cNvSpPr>
          <p:nvPr/>
        </p:nvSpPr>
        <p:spPr bwMode="auto">
          <a:xfrm>
            <a:off x="762000" y="3987560"/>
            <a:ext cx="7650493" cy="1745562"/>
          </a:xfrm>
          <a:prstGeom prst="roundRect">
            <a:avLst/>
          </a:prstGeom>
          <a:solidFill>
            <a:srgbClr val="92D050">
              <a:alpha val="40000"/>
            </a:srgbClr>
          </a:solidFill>
          <a:ln w="38100">
            <a:solidFill>
              <a:schemeClr val="tx1"/>
            </a:solidFill>
            <a:miter lim="800000"/>
            <a:headEnd/>
            <a:tailEnd/>
          </a:ln>
          <a:effectLst/>
        </p:spPr>
        <p:txBody>
          <a:bodyPr wrap="none" anchor="ctr"/>
          <a:lstStyle/>
          <a:p>
            <a:pPr algn="ctr"/>
            <a:r>
              <a:rPr lang="en-US" sz="3200" b="1" dirty="0" smtClean="0"/>
              <a:t>FOOD PRODUCTION</a:t>
            </a:r>
            <a:endParaRPr lang="en-US" sz="3200" b="1" dirty="0"/>
          </a:p>
        </p:txBody>
      </p:sp>
      <p:cxnSp>
        <p:nvCxnSpPr>
          <p:cNvPr id="3" name="Straight Connector 2"/>
          <p:cNvCxnSpPr/>
          <p:nvPr/>
        </p:nvCxnSpPr>
        <p:spPr>
          <a:xfrm flipV="1">
            <a:off x="762000" y="1695450"/>
            <a:ext cx="0" cy="265996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420100" y="1695450"/>
            <a:ext cx="0" cy="265996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694647" y="1861810"/>
            <a:ext cx="3845208" cy="698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505200" y="1600200"/>
            <a:ext cx="2212465" cy="523220"/>
          </a:xfrm>
          <a:prstGeom prst="rect">
            <a:avLst/>
          </a:prstGeom>
          <a:solidFill>
            <a:schemeClr val="bg1"/>
          </a:solidFill>
          <a:ln>
            <a:solidFill>
              <a:schemeClr val="bg1"/>
            </a:solidFill>
          </a:ln>
        </p:spPr>
        <p:txBody>
          <a:bodyPr wrap="none" rtlCol="0">
            <a:spAutoFit/>
          </a:bodyPr>
          <a:lstStyle/>
          <a:p>
            <a:r>
              <a:rPr lang="en-US" sz="2800" dirty="0" smtClean="0"/>
              <a:t>Upper Bound </a:t>
            </a:r>
            <a:endParaRPr lang="en-US" sz="2800" dirty="0"/>
          </a:p>
        </p:txBody>
      </p:sp>
      <p:sp>
        <p:nvSpPr>
          <p:cNvPr id="15" name="Rectangle 2"/>
          <p:cNvSpPr txBox="1">
            <a:spLocks noChangeArrowheads="1"/>
          </p:cNvSpPr>
          <p:nvPr/>
        </p:nvSpPr>
        <p:spPr>
          <a:xfrm>
            <a:off x="160007" y="44120"/>
            <a:ext cx="8823986" cy="1403679"/>
          </a:xfrm>
          <a:prstGeom prst="roundRect">
            <a:avLst/>
          </a:prstGeom>
          <a:solidFill>
            <a:srgbClr val="92D050"/>
          </a:solidFill>
          <a:ln w="38100">
            <a:solidFill>
              <a:srgbClr val="00B05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We know that food determines the upper bounds of fish production.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1" name="Straight Connector 20"/>
          <p:cNvCxnSpPr/>
          <p:nvPr/>
        </p:nvCxnSpPr>
        <p:spPr>
          <a:xfrm flipV="1">
            <a:off x="2667000" y="1676400"/>
            <a:ext cx="0" cy="265996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553200" y="1676400"/>
            <a:ext cx="0" cy="265996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5" name="Rectangle 4"/>
          <p:cNvSpPr txBox="1">
            <a:spLocks noChangeArrowheads="1"/>
          </p:cNvSpPr>
          <p:nvPr/>
        </p:nvSpPr>
        <p:spPr>
          <a:xfrm>
            <a:off x="458568" y="2172210"/>
            <a:ext cx="8202942" cy="1752976"/>
          </a:xfrm>
          <a:prstGeom prst="roundRect">
            <a:avLst/>
          </a:prstGeom>
          <a:solidFill>
            <a:srgbClr val="92D050"/>
          </a:solidFill>
          <a:ln w="38100">
            <a:solidFill>
              <a:srgbClr val="00B050"/>
            </a:solidFill>
          </a:ln>
        </p:spPr>
        <p:txBody>
          <a:bodyPr vert="horz" lIns="91440" tIns="45720" rIns="91440" bIns="45720" rtlCol="0" anchor="ctr" anchorCtr="0">
            <a:noAutofit/>
          </a:bodyPr>
          <a:lstStyle/>
          <a:p>
            <a:pPr algn="ctr">
              <a:lnSpc>
                <a:spcPct val="80000"/>
              </a:lnSpc>
              <a:spcBef>
                <a:spcPct val="20000"/>
              </a:spcBef>
              <a:defRP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If </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we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quantify food production</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we can understand the capacity for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different stream habitats to sustain fish.</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12480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smtClean="0"/>
              <a:t>Columbia River Salmon Population </a:t>
            </a:r>
            <a:r>
              <a:rPr lang="en-US" b="1" dirty="0"/>
              <a:t>D</a:t>
            </a:r>
            <a:r>
              <a:rPr lang="en-US" b="1" dirty="0" smtClean="0"/>
              <a:t>eclines</a:t>
            </a:r>
            <a:endParaRPr lang="en-US" b="1" dirty="0"/>
          </a:p>
        </p:txBody>
      </p:sp>
      <p:pic>
        <p:nvPicPr>
          <p:cNvPr id="8" name="Content Placeholder 7" descr="Methow Coho.jpg"/>
          <p:cNvPicPr>
            <a:picLocks noGrp="1" noChangeAspect="1"/>
          </p:cNvPicPr>
          <p:nvPr>
            <p:ph sz="half" idx="1"/>
          </p:nvPr>
        </p:nvPicPr>
        <p:blipFill>
          <a:blip r:embed="rId3" cstate="print"/>
          <a:stretch>
            <a:fillRect/>
          </a:stretch>
        </p:blipFill>
        <p:spPr>
          <a:xfrm>
            <a:off x="533400" y="2001580"/>
            <a:ext cx="3276600" cy="3637220"/>
          </a:xfrm>
        </p:spPr>
      </p:pic>
      <p:pic>
        <p:nvPicPr>
          <p:cNvPr id="6" name="Picture 8"/>
          <p:cNvPicPr>
            <a:picLocks noGrp="1" noChangeAspect="1" noChangeArrowheads="1"/>
          </p:cNvPicPr>
          <p:nvPr>
            <p:ph sz="half" idx="2"/>
          </p:nvPr>
        </p:nvPicPr>
        <p:blipFill>
          <a:blip r:embed="rId4" cstate="print"/>
          <a:stretch>
            <a:fillRect/>
          </a:stretch>
        </p:blipFill>
        <p:spPr bwMode="auto">
          <a:xfrm>
            <a:off x="4114800" y="2230180"/>
            <a:ext cx="4573297" cy="3124200"/>
          </a:xfrm>
          <a:prstGeom prst="rect">
            <a:avLst/>
          </a:prstGeom>
          <a:noFill/>
        </p:spPr>
      </p:pic>
      <p:sp>
        <p:nvSpPr>
          <p:cNvPr id="3" name="TextBox 2"/>
          <p:cNvSpPr txBox="1"/>
          <p:nvPr/>
        </p:nvSpPr>
        <p:spPr>
          <a:xfrm>
            <a:off x="4093029" y="2133600"/>
            <a:ext cx="4876800" cy="3477875"/>
          </a:xfrm>
          <a:prstGeom prst="rect">
            <a:avLst/>
          </a:prstGeom>
          <a:solidFill>
            <a:srgbClr val="339966"/>
          </a:solidFill>
        </p:spPr>
        <p:txBody>
          <a:bodyPr wrap="square" rtlCol="0">
            <a:spAutoFit/>
          </a:bodyPr>
          <a:lstStyle/>
          <a:p>
            <a:pPr marL="514350" indent="-514350"/>
            <a:r>
              <a:rPr lang="en-US" sz="2000" b="1" dirty="0"/>
              <a:t>Adult Abundance </a:t>
            </a:r>
            <a:r>
              <a:rPr lang="en-US" sz="2000" b="1" dirty="0" smtClean="0"/>
              <a:t>Estimates</a:t>
            </a:r>
          </a:p>
          <a:p>
            <a:pPr marL="514350" indent="-514350"/>
            <a:r>
              <a:rPr lang="en-US" sz="2000" b="1" dirty="0" smtClean="0"/>
              <a:t> </a:t>
            </a:r>
          </a:p>
          <a:p>
            <a:pPr marL="514350" indent="-514350"/>
            <a:r>
              <a:rPr lang="en-US" sz="2000" b="1" dirty="0" smtClean="0"/>
              <a:t>Historical </a:t>
            </a:r>
          </a:p>
          <a:p>
            <a:pPr marL="514350" indent="-514350"/>
            <a:r>
              <a:rPr lang="en-US" sz="2000" b="1" dirty="0"/>
              <a:t>	</a:t>
            </a:r>
            <a:r>
              <a:rPr lang="en-US" sz="2000" dirty="0" smtClean="0"/>
              <a:t>16-20 Million</a:t>
            </a:r>
          </a:p>
          <a:p>
            <a:pPr marL="514350" indent="-514350"/>
            <a:endParaRPr lang="en-US" sz="2000" b="1" dirty="0" smtClean="0"/>
          </a:p>
          <a:p>
            <a:pPr marL="514350" indent="-514350"/>
            <a:r>
              <a:rPr lang="en-US" sz="2000" b="1" dirty="0" smtClean="0"/>
              <a:t>Current Estimates </a:t>
            </a:r>
          </a:p>
          <a:p>
            <a:pPr marL="514350" indent="-514350"/>
            <a:r>
              <a:rPr lang="en-US" sz="2000" b="1" dirty="0"/>
              <a:t>	</a:t>
            </a:r>
            <a:r>
              <a:rPr lang="en-US" sz="2000" dirty="0" smtClean="0"/>
              <a:t>1 Million </a:t>
            </a:r>
          </a:p>
          <a:p>
            <a:pPr marL="514350" indent="-514350"/>
            <a:endParaRPr lang="en-US" sz="2000" b="1" dirty="0" smtClean="0"/>
          </a:p>
          <a:p>
            <a:pPr marL="514350" indent="-514350"/>
            <a:r>
              <a:rPr lang="en-US" sz="2000" b="1" dirty="0"/>
              <a:t>	</a:t>
            </a:r>
            <a:r>
              <a:rPr lang="en-US" sz="2000" dirty="0" smtClean="0"/>
              <a:t>80% Hatchery Fish</a:t>
            </a:r>
          </a:p>
          <a:p>
            <a:pPr marL="514350" indent="-514350"/>
            <a:endParaRPr lang="en-US" sz="2000" b="1" dirty="0" smtClean="0"/>
          </a:p>
          <a:p>
            <a:pPr marL="514350" indent="-514350"/>
            <a:r>
              <a:rPr lang="en-US" sz="2000" b="1" dirty="0" smtClean="0"/>
              <a:t>(NWPC 2001)</a:t>
            </a:r>
          </a:p>
        </p:txBody>
      </p:sp>
    </p:spTree>
    <p:extLst>
      <p:ext uri="{BB962C8B-B14F-4D97-AF65-F5344CB8AC3E}">
        <p14:creationId xmlns:p14="http://schemas.microsoft.com/office/powerpoint/2010/main" val="11092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cstate="print"/>
          <a:srcRect/>
          <a:stretch>
            <a:fillRect/>
          </a:stretch>
        </p:blipFill>
        <p:spPr bwMode="auto">
          <a:xfrm rot="16200000" flipH="1">
            <a:off x="2902483" y="3117318"/>
            <a:ext cx="1945992" cy="588158"/>
          </a:xfrm>
          <a:prstGeom prst="roundRect">
            <a:avLst>
              <a:gd name="adj" fmla="val 4167"/>
            </a:avLst>
          </a:prstGeom>
          <a:solidFill>
            <a:srgbClr val="FFFFFF"/>
          </a:solidFill>
          <a:ln w="57150" cap="sq">
            <a:noFill/>
            <a:miter lim="800000"/>
          </a:ln>
          <a:effectLst/>
        </p:spPr>
      </p:pic>
      <p:pic>
        <p:nvPicPr>
          <p:cNvPr id="13" name="Picture 6"/>
          <p:cNvPicPr>
            <a:picLocks noChangeAspect="1" noChangeArrowheads="1"/>
          </p:cNvPicPr>
          <p:nvPr/>
        </p:nvPicPr>
        <p:blipFill>
          <a:blip r:embed="rId4" cstate="print"/>
          <a:srcRect l="12569" t="21033" r="52239" b="15867"/>
          <a:stretch>
            <a:fillRect/>
          </a:stretch>
        </p:blipFill>
        <p:spPr bwMode="auto">
          <a:xfrm rot="18422723" flipH="1">
            <a:off x="6005979" y="4921042"/>
            <a:ext cx="834896" cy="1335916"/>
          </a:xfrm>
          <a:prstGeom prst="rect">
            <a:avLst/>
          </a:prstGeom>
          <a:noFill/>
        </p:spPr>
      </p:pic>
      <p:pic>
        <p:nvPicPr>
          <p:cNvPr id="615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9075" y="1581150"/>
            <a:ext cx="4679685" cy="40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8"/>
          <p:cNvSpPr>
            <a:spLocks noChangeArrowheads="1"/>
          </p:cNvSpPr>
          <p:nvPr/>
        </p:nvSpPr>
        <p:spPr bwMode="auto">
          <a:xfrm>
            <a:off x="1066800" y="4926346"/>
            <a:ext cx="1947100" cy="883904"/>
          </a:xfrm>
          <a:prstGeom prst="roundRect">
            <a:avLst/>
          </a:prstGeom>
          <a:solidFill>
            <a:srgbClr val="FFC000">
              <a:alpha val="33000"/>
            </a:srgbClr>
          </a:solidFill>
          <a:ln w="38100">
            <a:solidFill>
              <a:schemeClr val="tx1"/>
            </a:solidFill>
            <a:miter lim="800000"/>
            <a:headEnd/>
            <a:tailEnd/>
          </a:ln>
          <a:effectLst/>
        </p:spPr>
        <p:txBody>
          <a:bodyPr wrap="none" anchor="ctr"/>
          <a:lstStyle/>
          <a:p>
            <a:pPr algn="ctr"/>
            <a:r>
              <a:rPr lang="en-US" sz="2000" b="1" dirty="0" smtClean="0"/>
              <a:t>FISH</a:t>
            </a:r>
          </a:p>
          <a:p>
            <a:pPr algn="ctr"/>
            <a:r>
              <a:rPr lang="en-US" sz="2000" b="1" dirty="0" smtClean="0"/>
              <a:t>PRODUCTION</a:t>
            </a:r>
            <a:endParaRPr lang="en-US" sz="2000" b="1" dirty="0"/>
          </a:p>
        </p:txBody>
      </p:sp>
      <p:sp>
        <p:nvSpPr>
          <p:cNvPr id="11" name="Rectangle 4"/>
          <p:cNvSpPr>
            <a:spLocks noChangeArrowheads="1"/>
          </p:cNvSpPr>
          <p:nvPr/>
        </p:nvSpPr>
        <p:spPr bwMode="auto">
          <a:xfrm>
            <a:off x="88414" y="5831483"/>
            <a:ext cx="3873986" cy="883904"/>
          </a:xfrm>
          <a:prstGeom prst="roundRect">
            <a:avLst/>
          </a:prstGeom>
          <a:solidFill>
            <a:srgbClr val="92D050">
              <a:alpha val="40000"/>
            </a:srgbClr>
          </a:solidFill>
          <a:ln w="38100">
            <a:solidFill>
              <a:schemeClr val="tx1"/>
            </a:solidFill>
            <a:miter lim="800000"/>
            <a:headEnd/>
            <a:tailEnd/>
          </a:ln>
          <a:effectLst/>
        </p:spPr>
        <p:txBody>
          <a:bodyPr wrap="none" anchor="ctr"/>
          <a:lstStyle/>
          <a:p>
            <a:pPr algn="ctr"/>
            <a:r>
              <a:rPr lang="en-US" sz="2000" b="1" dirty="0" smtClean="0"/>
              <a:t>FOOD PRODUCTION</a:t>
            </a:r>
            <a:endParaRPr lang="en-US" sz="2000" b="1" dirty="0"/>
          </a:p>
        </p:txBody>
      </p:sp>
      <p:cxnSp>
        <p:nvCxnSpPr>
          <p:cNvPr id="3" name="Straight Arrow Connector 2"/>
          <p:cNvCxnSpPr>
            <a:stCxn id="11" idx="3"/>
          </p:cNvCxnSpPr>
          <p:nvPr/>
        </p:nvCxnSpPr>
        <p:spPr>
          <a:xfrm flipV="1">
            <a:off x="3962400" y="5638800"/>
            <a:ext cx="1676400" cy="6346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0"/>
            <a:endCxn id="12" idx="0"/>
          </p:cNvCxnSpPr>
          <p:nvPr/>
        </p:nvCxnSpPr>
        <p:spPr>
          <a:xfrm flipV="1">
            <a:off x="2040350" y="3411397"/>
            <a:ext cx="1541050" cy="15149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ight Triangle 21"/>
          <p:cNvSpPr/>
          <p:nvPr/>
        </p:nvSpPr>
        <p:spPr>
          <a:xfrm rot="16200000">
            <a:off x="5948061" y="2265943"/>
            <a:ext cx="1570180" cy="386108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a:xfrm>
            <a:off x="160007" y="44120"/>
            <a:ext cx="8823986" cy="1403679"/>
          </a:xfrm>
          <a:prstGeom prst="roundRect">
            <a:avLst/>
          </a:prstGeom>
          <a:solidFill>
            <a:srgbClr val="92D050"/>
          </a:solidFill>
          <a:ln w="38100">
            <a:solidFill>
              <a:srgbClr val="00B05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Energetic Capacity of Streams</a:t>
            </a:r>
          </a:p>
        </p:txBody>
      </p:sp>
    </p:spTree>
    <p:extLst>
      <p:ext uri="{BB962C8B-B14F-4D97-AF65-F5344CB8AC3E}">
        <p14:creationId xmlns:p14="http://schemas.microsoft.com/office/powerpoint/2010/main" val="26231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944562"/>
          </a:xfrm>
        </p:spPr>
        <p:txBody>
          <a:bodyPr/>
          <a:lstStyle/>
          <a:p>
            <a:r>
              <a:rPr lang="en-US" b="1" dirty="0" smtClean="0"/>
              <a:t>TBP</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71601"/>
            <a:ext cx="2209800" cy="147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84107"/>
            <a:ext cx="2130506" cy="15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50" y="3056277"/>
            <a:ext cx="2219325" cy="16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a:stCxn id="1028" idx="0"/>
            <a:endCxn id="1026" idx="3"/>
          </p:cNvCxnSpPr>
          <p:nvPr/>
        </p:nvCxnSpPr>
        <p:spPr>
          <a:xfrm flipH="1" flipV="1">
            <a:off x="5486400" y="2107524"/>
            <a:ext cx="1573213" cy="94875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27" idx="0"/>
            <a:endCxn id="1026" idx="1"/>
          </p:cNvCxnSpPr>
          <p:nvPr/>
        </p:nvCxnSpPr>
        <p:spPr>
          <a:xfrm flipV="1">
            <a:off x="1979653" y="2107524"/>
            <a:ext cx="1296947" cy="9765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074" idx="0"/>
          </p:cNvCxnSpPr>
          <p:nvPr/>
        </p:nvCxnSpPr>
        <p:spPr>
          <a:xfrm flipH="1" flipV="1">
            <a:off x="3034419" y="3520045"/>
            <a:ext cx="1378768" cy="12803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F:\NPRP (goflex)\Hancock Springs\HS Photos\Re-sized presentation photos\HS\Periphyton on substra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1473" y="4800429"/>
            <a:ext cx="2743428" cy="19051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76200"/>
            <a:ext cx="8991600" cy="1897955"/>
          </a:xfrm>
          <a:prstGeom prst="rect">
            <a:avLst/>
          </a:prstGeom>
          <a:solidFill>
            <a:srgbClr val="00B050"/>
          </a:solidFill>
        </p:spPr>
        <p:txBody>
          <a:bodyPr wrap="square" rtlCol="0">
            <a:spAutoFit/>
          </a:bodyPr>
          <a:lstStyle/>
          <a:p>
            <a:r>
              <a:rPr lang="en-US" sz="3200" b="1" dirty="0" smtClean="0"/>
              <a:t>Quantifying Trophic Productivity Allows For a Better  Understanding of Mechanisms Affecting the Food Chain </a:t>
            </a:r>
          </a:p>
          <a:p>
            <a:endParaRPr lang="en-US" sz="3200" b="1" baseline="30000" dirty="0"/>
          </a:p>
        </p:txBody>
      </p:sp>
    </p:spTree>
    <p:extLst>
      <p:ext uri="{BB962C8B-B14F-4D97-AF65-F5344CB8AC3E}">
        <p14:creationId xmlns:p14="http://schemas.microsoft.com/office/powerpoint/2010/main" val="63697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944562"/>
          </a:xfrm>
        </p:spPr>
        <p:txBody>
          <a:bodyPr/>
          <a:lstStyle/>
          <a:p>
            <a:r>
              <a:rPr lang="en-US" b="1" dirty="0" smtClean="0"/>
              <a:t>TBP</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71601"/>
            <a:ext cx="2209800" cy="147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84107"/>
            <a:ext cx="2130506" cy="15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50" y="3056277"/>
            <a:ext cx="2219325" cy="16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a:stCxn id="1028" idx="0"/>
            <a:endCxn id="1026" idx="3"/>
          </p:cNvCxnSpPr>
          <p:nvPr/>
        </p:nvCxnSpPr>
        <p:spPr>
          <a:xfrm flipH="1" flipV="1">
            <a:off x="5486400" y="2107524"/>
            <a:ext cx="1573213" cy="94875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27" idx="0"/>
            <a:endCxn id="1026" idx="1"/>
          </p:cNvCxnSpPr>
          <p:nvPr/>
        </p:nvCxnSpPr>
        <p:spPr>
          <a:xfrm flipV="1">
            <a:off x="1979653" y="2107524"/>
            <a:ext cx="1296947" cy="9765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820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1887990">
            <a:off x="500197" y="1688863"/>
            <a:ext cx="7614983" cy="4061709"/>
          </a:xfrm>
          <a:custGeom>
            <a:avLst/>
            <a:gdLst>
              <a:gd name="connsiteX0" fmla="*/ 0 w 8610600"/>
              <a:gd name="connsiteY0" fmla="*/ 0 h 5384800"/>
              <a:gd name="connsiteX1" fmla="*/ 800100 w 8610600"/>
              <a:gd name="connsiteY1" fmla="*/ 571500 h 5384800"/>
              <a:gd name="connsiteX2" fmla="*/ 863600 w 8610600"/>
              <a:gd name="connsiteY2" fmla="*/ 1689100 h 5384800"/>
              <a:gd name="connsiteX3" fmla="*/ 1905000 w 8610600"/>
              <a:gd name="connsiteY3" fmla="*/ 1981200 h 5384800"/>
              <a:gd name="connsiteX4" fmla="*/ 2032000 w 8610600"/>
              <a:gd name="connsiteY4" fmla="*/ 3556000 h 5384800"/>
              <a:gd name="connsiteX5" fmla="*/ 4559300 w 8610600"/>
              <a:gd name="connsiteY5" fmla="*/ 3771900 h 5384800"/>
              <a:gd name="connsiteX6" fmla="*/ 4749800 w 8610600"/>
              <a:gd name="connsiteY6" fmla="*/ 4406900 h 5384800"/>
              <a:gd name="connsiteX7" fmla="*/ 5384800 w 8610600"/>
              <a:gd name="connsiteY7" fmla="*/ 4330700 h 5384800"/>
              <a:gd name="connsiteX8" fmla="*/ 5829300 w 8610600"/>
              <a:gd name="connsiteY8" fmla="*/ 4597400 h 5384800"/>
              <a:gd name="connsiteX9" fmla="*/ 6451600 w 8610600"/>
              <a:gd name="connsiteY9" fmla="*/ 4419600 h 5384800"/>
              <a:gd name="connsiteX10" fmla="*/ 7277100 w 8610600"/>
              <a:gd name="connsiteY10" fmla="*/ 5168900 h 5384800"/>
              <a:gd name="connsiteX11" fmla="*/ 8610600 w 8610600"/>
              <a:gd name="connsiteY11" fmla="*/ 5384800 h 53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10600" h="5384800">
                <a:moveTo>
                  <a:pt x="0" y="0"/>
                </a:moveTo>
                <a:cubicBezTo>
                  <a:pt x="328083" y="144991"/>
                  <a:pt x="656167" y="289983"/>
                  <a:pt x="800100" y="571500"/>
                </a:cubicBezTo>
                <a:cubicBezTo>
                  <a:pt x="944033" y="853017"/>
                  <a:pt x="679450" y="1454150"/>
                  <a:pt x="863600" y="1689100"/>
                </a:cubicBezTo>
                <a:cubicBezTo>
                  <a:pt x="1047750" y="1924050"/>
                  <a:pt x="1710267" y="1670050"/>
                  <a:pt x="1905000" y="1981200"/>
                </a:cubicBezTo>
                <a:cubicBezTo>
                  <a:pt x="2099733" y="2292350"/>
                  <a:pt x="1589617" y="3257550"/>
                  <a:pt x="2032000" y="3556000"/>
                </a:cubicBezTo>
                <a:cubicBezTo>
                  <a:pt x="2474383" y="3854450"/>
                  <a:pt x="4106333" y="3630083"/>
                  <a:pt x="4559300" y="3771900"/>
                </a:cubicBezTo>
                <a:cubicBezTo>
                  <a:pt x="5012267" y="3913717"/>
                  <a:pt x="4612217" y="4313767"/>
                  <a:pt x="4749800" y="4406900"/>
                </a:cubicBezTo>
                <a:cubicBezTo>
                  <a:pt x="4887383" y="4500033"/>
                  <a:pt x="5204883" y="4298950"/>
                  <a:pt x="5384800" y="4330700"/>
                </a:cubicBezTo>
                <a:cubicBezTo>
                  <a:pt x="5564717" y="4362450"/>
                  <a:pt x="5651500" y="4582583"/>
                  <a:pt x="5829300" y="4597400"/>
                </a:cubicBezTo>
                <a:cubicBezTo>
                  <a:pt x="6007100" y="4612217"/>
                  <a:pt x="6210300" y="4324350"/>
                  <a:pt x="6451600" y="4419600"/>
                </a:cubicBezTo>
                <a:cubicBezTo>
                  <a:pt x="6692900" y="4514850"/>
                  <a:pt x="6917267" y="5008033"/>
                  <a:pt x="7277100" y="5168900"/>
                </a:cubicBezTo>
                <a:cubicBezTo>
                  <a:pt x="7636933" y="5329767"/>
                  <a:pt x="8123766" y="5357283"/>
                  <a:pt x="8610600" y="5384800"/>
                </a:cubicBezTo>
              </a:path>
            </a:pathLst>
          </a:custGeom>
          <a:ln w="635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5" name="Text Box 2"/>
          <p:cNvSpPr txBox="1">
            <a:spLocks noChangeArrowheads="1"/>
          </p:cNvSpPr>
          <p:nvPr/>
        </p:nvSpPr>
        <p:spPr bwMode="auto">
          <a:xfrm>
            <a:off x="31346" y="-2"/>
            <a:ext cx="9144000" cy="1261884"/>
          </a:xfrm>
          <a:prstGeom prst="rect">
            <a:avLst/>
          </a:prstGeom>
          <a:solidFill>
            <a:srgbClr val="00B050"/>
          </a:solidFill>
          <a:ln w="15875">
            <a:solidFill>
              <a:schemeClr val="bg2"/>
            </a:solidFill>
            <a:miter lim="800000"/>
            <a:headEnd/>
            <a:tailEnd/>
          </a:ln>
        </p:spPr>
        <p:txBody>
          <a:bodyPr>
            <a:spAutoFit/>
          </a:bodyPr>
          <a:lstStyle/>
          <a:p>
            <a:r>
              <a:rPr lang="en-US" sz="4400" dirty="0" smtClean="0">
                <a:solidFill>
                  <a:prstClr val="black"/>
                </a:solidFill>
              </a:rPr>
              <a:t> </a:t>
            </a:r>
            <a:r>
              <a:rPr lang="en-US" sz="3200" b="1" dirty="0" smtClean="0">
                <a:solidFill>
                  <a:prstClr val="black"/>
                </a:solidFill>
              </a:rPr>
              <a:t>Methods For Measuring Secondary (Insects)  and Fish Production</a:t>
            </a:r>
            <a:r>
              <a:rPr lang="en-US" sz="3200" b="1" i="1" dirty="0" smtClean="0">
                <a:solidFill>
                  <a:prstClr val="black"/>
                </a:solidFill>
              </a:rPr>
              <a:t> </a:t>
            </a:r>
            <a:endParaRPr lang="en-US" sz="3200" b="1" i="1" dirty="0">
              <a:solidFill>
                <a:prstClr val="black"/>
              </a:solidFill>
            </a:endParaRPr>
          </a:p>
        </p:txBody>
      </p:sp>
      <p:sp>
        <p:nvSpPr>
          <p:cNvPr id="16" name="TextBox 15"/>
          <p:cNvSpPr txBox="1"/>
          <p:nvPr/>
        </p:nvSpPr>
        <p:spPr>
          <a:xfrm>
            <a:off x="119743" y="6019800"/>
            <a:ext cx="7013458" cy="584775"/>
          </a:xfrm>
          <a:prstGeom prst="rect">
            <a:avLst/>
          </a:prstGeom>
          <a:solidFill>
            <a:schemeClr val="bg1"/>
          </a:solidFill>
          <a:ln w="38100">
            <a:solidFill>
              <a:srgbClr val="FF0000"/>
            </a:solidFill>
          </a:ln>
        </p:spPr>
        <p:txBody>
          <a:bodyPr wrap="none" rtlCol="0">
            <a:spAutoFit/>
          </a:bodyPr>
          <a:lstStyle/>
          <a:p>
            <a:pPr marL="514350" indent="-514350"/>
            <a:r>
              <a:rPr lang="en-US" sz="3200" b="1" dirty="0" smtClean="0">
                <a:solidFill>
                  <a:prstClr val="black"/>
                </a:solidFill>
              </a:rPr>
              <a:t>Invertebrate Food Base Production</a:t>
            </a:r>
          </a:p>
        </p:txBody>
      </p:sp>
      <p:cxnSp>
        <p:nvCxnSpPr>
          <p:cNvPr id="17" name="Straight Arrow Connector 16"/>
          <p:cNvCxnSpPr/>
          <p:nvPr/>
        </p:nvCxnSpPr>
        <p:spPr>
          <a:xfrm flipH="1" flipV="1">
            <a:off x="3430862" y="4038600"/>
            <a:ext cx="2344968"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a:off x="2777118" y="2154072"/>
            <a:ext cx="3318883" cy="89392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6" descr="yf_august_07 040"/>
          <p:cNvPicPr>
            <a:picLocks noChangeAspect="1" noChangeArrowheads="1"/>
          </p:cNvPicPr>
          <p:nvPr/>
        </p:nvPicPr>
        <p:blipFill>
          <a:blip r:embed="rId3" cstate="print"/>
          <a:srcRect/>
          <a:stretch>
            <a:fillRect/>
          </a:stretch>
        </p:blipFill>
        <p:spPr bwMode="auto">
          <a:xfrm>
            <a:off x="6124736" y="901700"/>
            <a:ext cx="2861733" cy="2146300"/>
          </a:xfrm>
          <a:prstGeom prst="rect">
            <a:avLst/>
          </a:prstGeom>
          <a:noFill/>
          <a:ln w="19050">
            <a:solidFill>
              <a:schemeClr val="tx1"/>
            </a:solidFill>
            <a:miter lim="800000"/>
            <a:headEnd/>
            <a:tailEnd/>
          </a:ln>
        </p:spPr>
      </p:pic>
      <p:pic>
        <p:nvPicPr>
          <p:cNvPr id="20" name="Picture 2" descr="C:\Users\t.vidal\Downloads\grasshopp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830" y="3512888"/>
            <a:ext cx="3221525" cy="21476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52400" y="5054025"/>
            <a:ext cx="3278462" cy="584775"/>
          </a:xfrm>
          <a:prstGeom prst="rect">
            <a:avLst/>
          </a:prstGeom>
          <a:solidFill>
            <a:schemeClr val="bg1">
              <a:alpha val="81000"/>
            </a:schemeClr>
          </a:solidFill>
          <a:ln w="38100">
            <a:solidFill>
              <a:srgbClr val="FF0000"/>
            </a:solidFill>
          </a:ln>
        </p:spPr>
        <p:txBody>
          <a:bodyPr wrap="none" rtlCol="0">
            <a:spAutoFit/>
          </a:bodyPr>
          <a:lstStyle/>
          <a:p>
            <a:pPr marL="514350" indent="-514350"/>
            <a:r>
              <a:rPr lang="en-US" sz="3200" b="1" dirty="0" smtClean="0">
                <a:solidFill>
                  <a:prstClr val="black"/>
                </a:solidFill>
              </a:rPr>
              <a:t>Fish production</a:t>
            </a:r>
          </a:p>
        </p:txBody>
      </p:sp>
      <p:cxnSp>
        <p:nvCxnSpPr>
          <p:cNvPr id="3" name="Straight Arrow Connector 2"/>
          <p:cNvCxnSpPr/>
          <p:nvPr/>
        </p:nvCxnSpPr>
        <p:spPr>
          <a:xfrm flipH="1" flipV="1">
            <a:off x="2286001" y="3032949"/>
            <a:ext cx="3197525" cy="1505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1" y="901700"/>
            <a:ext cx="2901354" cy="214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3848" y="3512888"/>
            <a:ext cx="3202621" cy="212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526" y="1024633"/>
            <a:ext cx="3607837" cy="432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3868" y="5013264"/>
            <a:ext cx="9109464" cy="1815882"/>
          </a:xfrm>
          <a:prstGeom prst="rect">
            <a:avLst/>
          </a:prstGeom>
          <a:solidFill>
            <a:srgbClr val="00863D"/>
          </a:solidFill>
        </p:spPr>
        <p:txBody>
          <a:bodyPr wrap="square" rtlCol="0">
            <a:spAutoFit/>
          </a:bodyPr>
          <a:lstStyle/>
          <a:p>
            <a:pPr marL="514350" indent="-514350"/>
            <a:r>
              <a:rPr lang="en-US" sz="2800" b="1" i="1" dirty="0" smtClean="0">
                <a:solidFill>
                  <a:prstClr val="black"/>
                </a:solidFill>
              </a:rPr>
              <a:t>Abundance and Biomass = single point in time (g DM m</a:t>
            </a:r>
            <a:r>
              <a:rPr lang="en-US" sz="2800" b="1" i="1" baseline="30000" dirty="0" smtClean="0">
                <a:solidFill>
                  <a:prstClr val="black"/>
                </a:solidFill>
              </a:rPr>
              <a:t>-2</a:t>
            </a:r>
            <a:r>
              <a:rPr lang="en-US" sz="2800" b="1" i="1" dirty="0" smtClean="0">
                <a:solidFill>
                  <a:prstClr val="black"/>
                </a:solidFill>
              </a:rPr>
              <a:t>)</a:t>
            </a:r>
          </a:p>
          <a:p>
            <a:pPr marL="514350" indent="-514350"/>
            <a:r>
              <a:rPr lang="en-US" sz="2800" b="1" i="1" dirty="0" smtClean="0">
                <a:solidFill>
                  <a:prstClr val="black"/>
                </a:solidFill>
              </a:rPr>
              <a:t>PRODUCTION = accrual of tissue over time</a:t>
            </a:r>
          </a:p>
          <a:p>
            <a:pPr marL="514350" indent="-514350"/>
            <a:r>
              <a:rPr lang="en-US" sz="2800" dirty="0"/>
              <a:t> </a:t>
            </a:r>
            <a:r>
              <a:rPr lang="en-US" sz="2800" b="1" dirty="0"/>
              <a:t>Biomass (g/m</a:t>
            </a:r>
            <a:r>
              <a:rPr lang="en-US" sz="2800" b="1" baseline="30000" dirty="0"/>
              <a:t>2</a:t>
            </a:r>
            <a:r>
              <a:rPr lang="en-US" sz="2800" b="1" dirty="0"/>
              <a:t>) * Growth Rate (1/year</a:t>
            </a:r>
            <a:r>
              <a:rPr lang="en-US" sz="2800" b="1" dirty="0" smtClean="0"/>
              <a:t>)</a:t>
            </a:r>
          </a:p>
          <a:p>
            <a:pPr marL="514350" lvl="0" indent="-514350" algn="ctr"/>
            <a:r>
              <a:rPr lang="en-US" sz="2800" b="1" dirty="0" smtClean="0">
                <a:solidFill>
                  <a:prstClr val="black"/>
                </a:solidFill>
              </a:rPr>
              <a:t> </a:t>
            </a:r>
            <a:r>
              <a:rPr lang="en-US" sz="2800" b="1" dirty="0">
                <a:solidFill>
                  <a:prstClr val="black"/>
                </a:solidFill>
              </a:rPr>
              <a:t>(</a:t>
            </a:r>
            <a:r>
              <a:rPr lang="en-US" sz="2800" b="1" dirty="0" smtClean="0">
                <a:solidFill>
                  <a:prstClr val="black"/>
                </a:solidFill>
              </a:rPr>
              <a:t>g DM </a:t>
            </a:r>
            <a:r>
              <a:rPr lang="en-US" sz="2800" b="1" dirty="0">
                <a:solidFill>
                  <a:prstClr val="black"/>
                </a:solidFill>
              </a:rPr>
              <a:t>m</a:t>
            </a:r>
            <a:r>
              <a:rPr lang="en-US" sz="2800" b="1" baseline="30000" dirty="0">
                <a:solidFill>
                  <a:prstClr val="black"/>
                </a:solidFill>
              </a:rPr>
              <a:t>-2</a:t>
            </a:r>
            <a:r>
              <a:rPr lang="en-US" sz="2800" b="1" dirty="0">
                <a:solidFill>
                  <a:prstClr val="black"/>
                </a:solidFill>
              </a:rPr>
              <a:t> y</a:t>
            </a:r>
            <a:r>
              <a:rPr lang="en-US" sz="2800" b="1" baseline="30000" dirty="0">
                <a:solidFill>
                  <a:prstClr val="black"/>
                </a:solidFill>
              </a:rPr>
              <a:t>-1</a:t>
            </a:r>
            <a:r>
              <a:rPr lang="en-US" sz="2800" b="1" dirty="0">
                <a:solidFill>
                  <a:prstClr val="black"/>
                </a:solidFill>
              </a:rPr>
              <a:t>) </a:t>
            </a:r>
          </a:p>
        </p:txBody>
      </p:sp>
    </p:spTree>
    <p:extLst>
      <p:ext uri="{BB962C8B-B14F-4D97-AF65-F5344CB8AC3E}">
        <p14:creationId xmlns:p14="http://schemas.microsoft.com/office/powerpoint/2010/main" val="356613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lstStyle/>
          <a:p>
            <a:r>
              <a:rPr lang="en-US" b="1" dirty="0" smtClean="0"/>
              <a:t>Results  </a:t>
            </a:r>
            <a:endParaRPr lang="en-US" b="1" dirty="0"/>
          </a:p>
        </p:txBody>
      </p:sp>
      <p:sp>
        <p:nvSpPr>
          <p:cNvPr id="2" name="Content Placeholder 1"/>
          <p:cNvSpPr>
            <a:spLocks noGrp="1"/>
          </p:cNvSpPr>
          <p:nvPr>
            <p:ph idx="1"/>
          </p:nvPr>
        </p:nvSpPr>
        <p:spPr/>
        <p:txBody>
          <a:bodyPr/>
          <a:lstStyle/>
          <a:p>
            <a:r>
              <a:rPr lang="en-US" dirty="0" smtClean="0">
                <a:solidFill>
                  <a:schemeClr val="bg1"/>
                </a:solidFill>
              </a:rPr>
              <a:t>Associated With The Habitat </a:t>
            </a:r>
            <a:r>
              <a:rPr lang="en-US" dirty="0">
                <a:solidFill>
                  <a:schemeClr val="bg1"/>
                </a:solidFill>
              </a:rPr>
              <a:t>T</a:t>
            </a:r>
            <a:r>
              <a:rPr lang="en-US" dirty="0" smtClean="0">
                <a:solidFill>
                  <a:schemeClr val="bg1"/>
                </a:solidFill>
              </a:rPr>
              <a:t>reatment</a:t>
            </a:r>
          </a:p>
          <a:p>
            <a:r>
              <a:rPr lang="en-US" dirty="0" smtClean="0">
                <a:solidFill>
                  <a:schemeClr val="bg1"/>
                </a:solidFill>
              </a:rPr>
              <a:t>Effects of Non-Natives in Restored Habitat</a:t>
            </a:r>
            <a:endParaRPr lang="en-US" dirty="0">
              <a:solidFill>
                <a:schemeClr val="bg1"/>
              </a:solidFill>
            </a:endParaRPr>
          </a:p>
        </p:txBody>
      </p:sp>
    </p:spTree>
    <p:extLst>
      <p:ext uri="{BB962C8B-B14F-4D97-AF65-F5344CB8AC3E}">
        <p14:creationId xmlns:p14="http://schemas.microsoft.com/office/powerpoint/2010/main" val="2798616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Study Site</a:t>
            </a:r>
            <a:endParaRPr lang="en-US" b="1"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7430" y="1368842"/>
            <a:ext cx="8376740" cy="5196682"/>
          </a:xfrm>
        </p:spPr>
      </p:pic>
      <p:cxnSp>
        <p:nvCxnSpPr>
          <p:cNvPr id="3" name="Straight Connector 2"/>
          <p:cNvCxnSpPr/>
          <p:nvPr/>
        </p:nvCxnSpPr>
        <p:spPr>
          <a:xfrm flipH="1">
            <a:off x="4495800" y="4038600"/>
            <a:ext cx="533400" cy="1143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24200" y="2288088"/>
            <a:ext cx="2971800" cy="369332"/>
          </a:xfrm>
          <a:prstGeom prst="rect">
            <a:avLst/>
          </a:prstGeom>
          <a:noFill/>
        </p:spPr>
        <p:txBody>
          <a:bodyPr wrap="square" rtlCol="0">
            <a:spAutoFit/>
          </a:bodyPr>
          <a:lstStyle/>
          <a:p>
            <a:r>
              <a:rPr lang="en-US" b="1" dirty="0" smtClean="0"/>
              <a:t>Reach 1</a:t>
            </a:r>
            <a:r>
              <a:rPr lang="en-US" dirty="0" smtClean="0"/>
              <a:t> (2011 Treatment)</a:t>
            </a:r>
            <a:endParaRPr lang="en-US" dirty="0"/>
          </a:p>
        </p:txBody>
      </p:sp>
      <p:sp>
        <p:nvSpPr>
          <p:cNvPr id="9" name="TextBox 8"/>
          <p:cNvSpPr txBox="1"/>
          <p:nvPr/>
        </p:nvSpPr>
        <p:spPr>
          <a:xfrm>
            <a:off x="6172200" y="3782517"/>
            <a:ext cx="2438400" cy="369332"/>
          </a:xfrm>
          <a:prstGeom prst="rect">
            <a:avLst/>
          </a:prstGeom>
          <a:noFill/>
        </p:spPr>
        <p:txBody>
          <a:bodyPr wrap="square" rtlCol="0">
            <a:spAutoFit/>
          </a:bodyPr>
          <a:lstStyle/>
          <a:p>
            <a:r>
              <a:rPr lang="en-US" b="1" dirty="0" smtClean="0"/>
              <a:t>Reach 2</a:t>
            </a:r>
            <a:r>
              <a:rPr lang="en-US" dirty="0" smtClean="0"/>
              <a:t> (2011 Control)</a:t>
            </a:r>
            <a:endParaRPr lang="en-US" dirty="0"/>
          </a:p>
        </p:txBody>
      </p:sp>
    </p:spTree>
    <p:extLst>
      <p:ext uri="{BB962C8B-B14F-4D97-AF65-F5344CB8AC3E}">
        <p14:creationId xmlns:p14="http://schemas.microsoft.com/office/powerpoint/2010/main" val="2333290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Metrics</a:t>
            </a:r>
            <a:endParaRPr lang="en-US" dirty="0"/>
          </a:p>
        </p:txBody>
      </p:sp>
      <p:sp>
        <p:nvSpPr>
          <p:cNvPr id="3" name="Content Placeholder 2"/>
          <p:cNvSpPr>
            <a:spLocks noGrp="1"/>
          </p:cNvSpPr>
          <p:nvPr>
            <p:ph sz="half" idx="1"/>
          </p:nvPr>
        </p:nvSpPr>
        <p:spPr/>
        <p:txBody>
          <a:bodyPr/>
          <a:lstStyle/>
          <a:p>
            <a:endParaRPr lang="en-US" dirty="0"/>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9600" y="1371600"/>
            <a:ext cx="449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98" y="1371600"/>
            <a:ext cx="418270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06185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p:nvPr>
            <p:extLst>
              <p:ext uri="{D42A27DB-BD31-4B8C-83A1-F6EECF244321}">
                <p14:modId xmlns:p14="http://schemas.microsoft.com/office/powerpoint/2010/main" val="1368667342"/>
              </p:ext>
            </p:extLst>
          </p:nvPr>
        </p:nvGraphicFramePr>
        <p:xfrm>
          <a:off x="-76200" y="0"/>
          <a:ext cx="92202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3457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610197316"/>
              </p:ext>
            </p:extLst>
          </p:nvPr>
        </p:nvGraphicFramePr>
        <p:xfrm>
          <a:off x="76200" y="0"/>
          <a:ext cx="8855075" cy="6727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5515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163387849"/>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6699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7" name="Picture 17"/>
          <p:cNvPicPr>
            <a:picLocks noChangeAspect="1" noChangeArrowheads="1"/>
          </p:cNvPicPr>
          <p:nvPr/>
        </p:nvPicPr>
        <p:blipFill>
          <a:blip r:embed="rId3" cstate="print"/>
          <a:srcRect/>
          <a:stretch>
            <a:fillRect/>
          </a:stretch>
        </p:blipFill>
        <p:spPr bwMode="auto">
          <a:xfrm>
            <a:off x="1066800" y="4419600"/>
            <a:ext cx="3657600" cy="1914525"/>
          </a:xfrm>
          <a:prstGeom prst="rect">
            <a:avLst/>
          </a:prstGeom>
          <a:noFill/>
          <a:ln w="9525">
            <a:noFill/>
            <a:miter lim="800000"/>
            <a:headEnd/>
            <a:tailEnd/>
          </a:ln>
          <a:effectLst/>
        </p:spPr>
      </p:pic>
      <p:pic>
        <p:nvPicPr>
          <p:cNvPr id="30735" name="Picture 15"/>
          <p:cNvPicPr>
            <a:picLocks noChangeAspect="1" noChangeArrowheads="1"/>
          </p:cNvPicPr>
          <p:nvPr/>
        </p:nvPicPr>
        <p:blipFill>
          <a:blip r:embed="rId4" cstate="print"/>
          <a:srcRect/>
          <a:stretch>
            <a:fillRect/>
          </a:stretch>
        </p:blipFill>
        <p:spPr bwMode="auto">
          <a:xfrm>
            <a:off x="3722914" y="2040731"/>
            <a:ext cx="5105400" cy="3729038"/>
          </a:xfrm>
          <a:prstGeom prst="rect">
            <a:avLst/>
          </a:prstGeom>
          <a:noFill/>
          <a:ln w="9525">
            <a:noFill/>
            <a:miter lim="800000"/>
            <a:headEnd/>
            <a:tailEnd/>
          </a:ln>
          <a:effectLst/>
        </p:spPr>
      </p:pic>
      <p:sp>
        <p:nvSpPr>
          <p:cNvPr id="30722" name="Text Box 2"/>
          <p:cNvSpPr txBox="1">
            <a:spLocks noChangeArrowheads="1"/>
          </p:cNvSpPr>
          <p:nvPr/>
        </p:nvSpPr>
        <p:spPr bwMode="auto">
          <a:xfrm>
            <a:off x="457200" y="533400"/>
            <a:ext cx="8153400" cy="946150"/>
          </a:xfrm>
          <a:prstGeom prst="rect">
            <a:avLst/>
          </a:prstGeom>
          <a:noFill/>
          <a:ln w="9525">
            <a:noFill/>
            <a:miter lim="800000"/>
            <a:headEnd/>
            <a:tailEnd/>
          </a:ln>
          <a:effectLst/>
        </p:spPr>
        <p:txBody>
          <a:bodyPr>
            <a:spAutoFit/>
          </a:bodyPr>
          <a:lstStyle/>
          <a:p>
            <a:endParaRPr lang="en-US" sz="2800" b="1">
              <a:solidFill>
                <a:schemeClr val="bg1"/>
              </a:solidFill>
            </a:endParaRPr>
          </a:p>
          <a:p>
            <a:endParaRPr lang="en-US" sz="2800" b="1">
              <a:solidFill>
                <a:schemeClr val="bg1"/>
              </a:solidFill>
            </a:endParaRPr>
          </a:p>
        </p:txBody>
      </p:sp>
      <p:sp>
        <p:nvSpPr>
          <p:cNvPr id="30738" name="Rectangle 18"/>
          <p:cNvSpPr>
            <a:spLocks noChangeArrowheads="1"/>
          </p:cNvSpPr>
          <p:nvPr/>
        </p:nvSpPr>
        <p:spPr bwMode="auto">
          <a:xfrm>
            <a:off x="76200" y="561975"/>
            <a:ext cx="9067800" cy="954107"/>
          </a:xfrm>
          <a:prstGeom prst="rect">
            <a:avLst/>
          </a:prstGeom>
          <a:noFill/>
          <a:ln w="9525">
            <a:noFill/>
            <a:miter lim="800000"/>
            <a:headEnd/>
            <a:tailEnd/>
          </a:ln>
          <a:effectLst/>
        </p:spPr>
        <p:txBody>
          <a:bodyPr wrap="square">
            <a:spAutoFit/>
          </a:bodyPr>
          <a:lstStyle/>
          <a:p>
            <a:r>
              <a:rPr lang="en-US" sz="2800" b="1" dirty="0">
                <a:latin typeface="+mj-lt"/>
              </a:rPr>
              <a:t>Salmon </a:t>
            </a:r>
            <a:r>
              <a:rPr lang="en-US" sz="2800" b="1" dirty="0" smtClean="0">
                <a:latin typeface="+mj-lt"/>
              </a:rPr>
              <a:t>and Steelhead </a:t>
            </a:r>
            <a:r>
              <a:rPr lang="en-US" sz="2800" b="1" dirty="0">
                <a:latin typeface="+mj-lt"/>
              </a:rPr>
              <a:t>P</a:t>
            </a:r>
            <a:r>
              <a:rPr lang="en-US" sz="2800" b="1" dirty="0" smtClean="0">
                <a:latin typeface="+mj-lt"/>
              </a:rPr>
              <a:t>opulation </a:t>
            </a:r>
            <a:r>
              <a:rPr lang="en-US" sz="2800" b="1" dirty="0">
                <a:latin typeface="+mj-lt"/>
              </a:rPr>
              <a:t>D</a:t>
            </a:r>
            <a:r>
              <a:rPr lang="en-US" sz="2800" b="1" dirty="0" smtClean="0">
                <a:latin typeface="+mj-lt"/>
              </a:rPr>
              <a:t>eclines </a:t>
            </a:r>
            <a:r>
              <a:rPr lang="en-US" sz="2800" b="1" dirty="0">
                <a:latin typeface="+mj-lt"/>
              </a:rPr>
              <a:t>A</a:t>
            </a:r>
            <a:r>
              <a:rPr lang="en-US" sz="2800" b="1" dirty="0" smtClean="0">
                <a:latin typeface="+mj-lt"/>
              </a:rPr>
              <a:t>re </a:t>
            </a:r>
            <a:r>
              <a:rPr lang="en-US" sz="2800" b="1" dirty="0">
                <a:latin typeface="+mj-lt"/>
              </a:rPr>
              <a:t>O</a:t>
            </a:r>
            <a:r>
              <a:rPr lang="en-US" sz="2800" b="1" dirty="0" smtClean="0">
                <a:latin typeface="+mj-lt"/>
              </a:rPr>
              <a:t>ften Due </a:t>
            </a:r>
            <a:r>
              <a:rPr lang="en-US" sz="2800" b="1" dirty="0">
                <a:latin typeface="+mj-lt"/>
              </a:rPr>
              <a:t>to C</a:t>
            </a:r>
            <a:r>
              <a:rPr lang="en-US" sz="2800" b="1" dirty="0" smtClean="0">
                <a:latin typeface="+mj-lt"/>
              </a:rPr>
              <a:t>umulative </a:t>
            </a:r>
            <a:r>
              <a:rPr lang="en-US" sz="2800" b="1" dirty="0">
                <a:latin typeface="+mj-lt"/>
              </a:rPr>
              <a:t>E</a:t>
            </a:r>
            <a:r>
              <a:rPr lang="en-US" sz="2800" b="1" dirty="0" smtClean="0">
                <a:latin typeface="+mj-lt"/>
              </a:rPr>
              <a:t>ffects </a:t>
            </a:r>
            <a:r>
              <a:rPr lang="en-US" sz="2800" b="1" dirty="0">
                <a:latin typeface="+mj-lt"/>
              </a:rPr>
              <a:t>of </a:t>
            </a:r>
            <a:r>
              <a:rPr lang="en-US" sz="2800" b="1" dirty="0" smtClean="0">
                <a:latin typeface="+mj-lt"/>
              </a:rPr>
              <a:t>Many </a:t>
            </a:r>
            <a:r>
              <a:rPr lang="en-US" sz="2800" b="1" dirty="0">
                <a:latin typeface="+mj-lt"/>
              </a:rPr>
              <a:t>F</a:t>
            </a:r>
            <a:r>
              <a:rPr lang="en-US" sz="2800" b="1" dirty="0" smtClean="0">
                <a:latin typeface="+mj-lt"/>
              </a:rPr>
              <a:t>actors</a:t>
            </a:r>
            <a:endParaRPr lang="en-US" sz="2800" b="1" dirty="0">
              <a:latin typeface="+mj-lt"/>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040731"/>
            <a:ext cx="3171825" cy="237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2108357"/>
            <a:ext cx="2667000" cy="3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724400"/>
            <a:ext cx="2941983" cy="190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971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2067349668"/>
              </p:ext>
            </p:extLst>
          </p:nvPr>
        </p:nvGraphicFramePr>
        <p:xfrm>
          <a:off x="33196" y="15089"/>
          <a:ext cx="9110804" cy="68429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56039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108768252"/>
              </p:ext>
            </p:extLst>
          </p:nvPr>
        </p:nvGraphicFramePr>
        <p:xfrm>
          <a:off x="0" y="1219200"/>
          <a:ext cx="4710065" cy="563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extLst>
              <p:ext uri="{D42A27DB-BD31-4B8C-83A1-F6EECF244321}">
                <p14:modId xmlns:p14="http://schemas.microsoft.com/office/powerpoint/2010/main" val="2598888709"/>
              </p:ext>
            </p:extLst>
          </p:nvPr>
        </p:nvGraphicFramePr>
        <p:xfrm>
          <a:off x="4735286" y="1199584"/>
          <a:ext cx="4419600" cy="5658416"/>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p:cNvSpPr>
            <a:spLocks noGrp="1"/>
          </p:cNvSpPr>
          <p:nvPr>
            <p:ph type="title"/>
          </p:nvPr>
        </p:nvSpPr>
        <p:spPr>
          <a:xfrm>
            <a:off x="457200" y="228600"/>
            <a:ext cx="8229600" cy="1143000"/>
          </a:xfrm>
        </p:spPr>
        <p:txBody>
          <a:bodyPr>
            <a:normAutofit/>
          </a:bodyPr>
          <a:lstStyle/>
          <a:p>
            <a:r>
              <a:rPr lang="en-US" sz="3600" dirty="0" smtClean="0"/>
              <a:t>Production Versus Consumption</a:t>
            </a:r>
            <a:endParaRPr lang="en-US" sz="3600" dirty="0"/>
          </a:p>
        </p:txBody>
      </p:sp>
    </p:spTree>
    <p:extLst>
      <p:ext uri="{BB962C8B-B14F-4D97-AF65-F5344CB8AC3E}">
        <p14:creationId xmlns:p14="http://schemas.microsoft.com/office/powerpoint/2010/main" val="698511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26" name="Picture 6"/>
          <p:cNvPicPr>
            <a:picLocks noChangeAspect="1" noChangeArrowheads="1"/>
          </p:cNvPicPr>
          <p:nvPr/>
        </p:nvPicPr>
        <p:blipFill>
          <a:blip r:embed="rId3" cstate="print"/>
          <a:srcRect l="47761" t="42067" r="12019" b="21876"/>
          <a:stretch>
            <a:fillRect/>
          </a:stretch>
        </p:blipFill>
        <p:spPr bwMode="auto">
          <a:xfrm flipH="1">
            <a:off x="4953000" y="1066800"/>
            <a:ext cx="812800" cy="609600"/>
          </a:xfrm>
          <a:prstGeom prst="rect">
            <a:avLst/>
          </a:prstGeom>
          <a:noFill/>
        </p:spPr>
      </p:pic>
      <p:sp>
        <p:nvSpPr>
          <p:cNvPr id="5" name="TextBox 4"/>
          <p:cNvSpPr txBox="1"/>
          <p:nvPr/>
        </p:nvSpPr>
        <p:spPr>
          <a:xfrm>
            <a:off x="4877236" y="5562600"/>
            <a:ext cx="4209614" cy="1200329"/>
          </a:xfrm>
          <a:prstGeom prst="rect">
            <a:avLst/>
          </a:prstGeom>
          <a:noFill/>
          <a:ln w="28575">
            <a:solidFill>
              <a:schemeClr val="tx1"/>
            </a:solidFill>
          </a:ln>
        </p:spPr>
        <p:txBody>
          <a:bodyPr wrap="none" rtlCol="0">
            <a:spAutoFit/>
          </a:bodyPr>
          <a:lstStyle/>
          <a:p>
            <a:pPr>
              <a:buFont typeface="Arial" pitchFamily="34" charset="0"/>
              <a:buChar char="•"/>
            </a:pPr>
            <a:r>
              <a:rPr lang="en-US" sz="2400" b="1" dirty="0" smtClean="0">
                <a:solidFill>
                  <a:prstClr val="black"/>
                </a:solidFill>
              </a:rPr>
              <a:t> Fish Production </a:t>
            </a:r>
          </a:p>
          <a:p>
            <a:pPr>
              <a:buFont typeface="Arial" pitchFamily="34" charset="0"/>
              <a:buChar char="•"/>
            </a:pPr>
            <a:r>
              <a:rPr lang="en-US" sz="2400" b="1" dirty="0" smtClean="0">
                <a:solidFill>
                  <a:prstClr val="black"/>
                </a:solidFill>
              </a:rPr>
              <a:t> Assimilation &amp; Production</a:t>
            </a:r>
          </a:p>
          <a:p>
            <a:r>
              <a:rPr lang="en-US" sz="2400" b="1" dirty="0" smtClean="0">
                <a:solidFill>
                  <a:prstClr val="black"/>
                </a:solidFill>
              </a:rPr>
              <a:t>  Efficiencies</a:t>
            </a:r>
            <a:endParaRPr lang="en-US" sz="2400" b="1" dirty="0">
              <a:solidFill>
                <a:prstClr val="black"/>
              </a:solidFill>
            </a:endParaRPr>
          </a:p>
        </p:txBody>
      </p:sp>
      <p:sp>
        <p:nvSpPr>
          <p:cNvPr id="9" name="TextBox 8"/>
          <p:cNvSpPr txBox="1"/>
          <p:nvPr/>
        </p:nvSpPr>
        <p:spPr>
          <a:xfrm>
            <a:off x="76200" y="5562421"/>
            <a:ext cx="2869696" cy="1200329"/>
          </a:xfrm>
          <a:prstGeom prst="rect">
            <a:avLst/>
          </a:prstGeom>
          <a:noFill/>
          <a:ln w="28575">
            <a:solidFill>
              <a:schemeClr val="tx1"/>
            </a:solidFill>
          </a:ln>
        </p:spPr>
        <p:txBody>
          <a:bodyPr wrap="none" rtlCol="0">
            <a:spAutoFit/>
          </a:bodyPr>
          <a:lstStyle/>
          <a:p>
            <a:r>
              <a:rPr lang="en-US" sz="2400" b="1" dirty="0" smtClean="0">
                <a:solidFill>
                  <a:prstClr val="black"/>
                </a:solidFill>
              </a:rPr>
              <a:t>Demand for each</a:t>
            </a:r>
          </a:p>
          <a:p>
            <a:r>
              <a:rPr lang="en-US" sz="2400" b="1" dirty="0" smtClean="0">
                <a:solidFill>
                  <a:prstClr val="black"/>
                </a:solidFill>
              </a:rPr>
              <a:t>prey item by each</a:t>
            </a:r>
          </a:p>
          <a:p>
            <a:r>
              <a:rPr lang="en-US" sz="2400" b="1" dirty="0" smtClean="0">
                <a:solidFill>
                  <a:prstClr val="black"/>
                </a:solidFill>
              </a:rPr>
              <a:t>fish species</a:t>
            </a:r>
            <a:endParaRPr lang="en-US" sz="2400" b="1" dirty="0">
              <a:solidFill>
                <a:prstClr val="black"/>
              </a:solidFill>
            </a:endParaRPr>
          </a:p>
        </p:txBody>
      </p:sp>
      <p:cxnSp>
        <p:nvCxnSpPr>
          <p:cNvPr id="18" name="Straight Arrow Connector 17"/>
          <p:cNvCxnSpPr>
            <a:stCxn id="5" idx="1"/>
            <a:endCxn id="9" idx="3"/>
          </p:cNvCxnSpPr>
          <p:nvPr/>
        </p:nvCxnSpPr>
        <p:spPr>
          <a:xfrm rot="10800000">
            <a:off x="2945896" y="6162587"/>
            <a:ext cx="1931340" cy="179"/>
          </a:xfrm>
          <a:prstGeom prst="straightConnector1">
            <a:avLst/>
          </a:prstGeom>
          <a:ln w="1016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 Box 2"/>
          <p:cNvSpPr txBox="1">
            <a:spLocks noChangeArrowheads="1"/>
          </p:cNvSpPr>
          <p:nvPr/>
        </p:nvSpPr>
        <p:spPr bwMode="auto">
          <a:xfrm>
            <a:off x="0" y="0"/>
            <a:ext cx="9144000" cy="777875"/>
          </a:xfrm>
          <a:prstGeom prst="rect">
            <a:avLst/>
          </a:prstGeom>
          <a:solidFill>
            <a:srgbClr val="339966"/>
          </a:solidFill>
          <a:ln w="15875">
            <a:solidFill>
              <a:schemeClr val="bg2"/>
            </a:solidFill>
            <a:miter lim="800000"/>
            <a:headEnd/>
            <a:tailEnd/>
          </a:ln>
        </p:spPr>
        <p:txBody>
          <a:bodyPr>
            <a:spAutoFit/>
          </a:bodyPr>
          <a:lstStyle/>
          <a:p>
            <a:r>
              <a:rPr lang="en-US" sz="4400" dirty="0" smtClean="0">
                <a:solidFill>
                  <a:prstClr val="black"/>
                </a:solidFill>
              </a:rPr>
              <a:t> Methods: </a:t>
            </a:r>
            <a:r>
              <a:rPr lang="en-US" sz="3600" i="1" dirty="0" smtClean="0">
                <a:solidFill>
                  <a:prstClr val="black"/>
                </a:solidFill>
              </a:rPr>
              <a:t>Diet Sampling</a:t>
            </a:r>
            <a:r>
              <a:rPr lang="en-US" sz="4400" i="1" dirty="0" smtClean="0">
                <a:solidFill>
                  <a:prstClr val="black"/>
                </a:solidFill>
              </a:rPr>
              <a:t>  </a:t>
            </a:r>
            <a:endParaRPr lang="en-US" sz="3600" i="1" dirty="0">
              <a:solidFill>
                <a:prstClr val="black"/>
              </a:solidFill>
            </a:endParaRPr>
          </a:p>
        </p:txBody>
      </p:sp>
      <p:pic>
        <p:nvPicPr>
          <p:cNvPr id="12" name="Picture 2" descr="C:\Documents and Settings\Ryan Bellmore\My Documents\My Documents\Yankee Fork Project\Presentations\Presentation_pics\2007-09-MahagonyCr-Gackin.jpg"/>
          <p:cNvPicPr>
            <a:picLocks noChangeAspect="1" noChangeArrowheads="1"/>
          </p:cNvPicPr>
          <p:nvPr/>
        </p:nvPicPr>
        <p:blipFill>
          <a:blip r:embed="rId4" cstate="print"/>
          <a:srcRect/>
          <a:stretch>
            <a:fillRect/>
          </a:stretch>
        </p:blipFill>
        <p:spPr bwMode="auto">
          <a:xfrm>
            <a:off x="76200" y="882238"/>
            <a:ext cx="2514600" cy="3352800"/>
          </a:xfrm>
          <a:prstGeom prst="rect">
            <a:avLst/>
          </a:prstGeom>
          <a:noFill/>
          <a:ln w="12700">
            <a:solidFill>
              <a:schemeClr val="tx1"/>
            </a:solidFill>
          </a:ln>
        </p:spPr>
      </p:pic>
      <p:cxnSp>
        <p:nvCxnSpPr>
          <p:cNvPr id="16" name="Straight Arrow Connector 15"/>
          <p:cNvCxnSpPr>
            <a:stCxn id="12" idx="3"/>
          </p:cNvCxnSpPr>
          <p:nvPr/>
        </p:nvCxnSpPr>
        <p:spPr>
          <a:xfrm>
            <a:off x="2590800" y="2558638"/>
            <a:ext cx="2438400" cy="494"/>
          </a:xfrm>
          <a:prstGeom prst="straightConnector1">
            <a:avLst/>
          </a:prstGeom>
          <a:ln w="1016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 name="Picture 4" descr="http://crawford.tardigrade.net/bugs/figures/pleco.jpg"/>
          <p:cNvPicPr>
            <a:picLocks noChangeAspect="1" noChangeArrowheads="1"/>
          </p:cNvPicPr>
          <p:nvPr/>
        </p:nvPicPr>
        <p:blipFill>
          <a:blip r:embed="rId5" cstate="print"/>
          <a:srcRect l="47211" t="10110" b="9889"/>
          <a:stretch>
            <a:fillRect/>
          </a:stretch>
        </p:blipFill>
        <p:spPr bwMode="auto">
          <a:xfrm rot="1539512">
            <a:off x="8342247" y="2600832"/>
            <a:ext cx="658284" cy="1164531"/>
          </a:xfrm>
          <a:prstGeom prst="rect">
            <a:avLst/>
          </a:prstGeom>
          <a:noFill/>
        </p:spPr>
      </p:pic>
      <p:pic>
        <p:nvPicPr>
          <p:cNvPr id="21" name="Picture 88"/>
          <p:cNvPicPr>
            <a:picLocks noChangeAspect="1" noChangeArrowheads="1"/>
          </p:cNvPicPr>
          <p:nvPr/>
        </p:nvPicPr>
        <p:blipFill>
          <a:blip r:embed="rId6" cstate="print"/>
          <a:srcRect/>
          <a:stretch>
            <a:fillRect/>
          </a:stretch>
        </p:blipFill>
        <p:spPr bwMode="auto">
          <a:xfrm rot="20482361" flipH="1">
            <a:off x="6502172" y="4160541"/>
            <a:ext cx="831309" cy="413231"/>
          </a:xfrm>
          <a:prstGeom prst="rect">
            <a:avLst/>
          </a:prstGeom>
          <a:noFill/>
          <a:ln w="9525">
            <a:noFill/>
            <a:miter lim="800000"/>
            <a:headEnd/>
            <a:tailEnd/>
          </a:ln>
        </p:spPr>
      </p:pic>
      <p:pic>
        <p:nvPicPr>
          <p:cNvPr id="22" name="Picture 87"/>
          <p:cNvPicPr>
            <a:picLocks noChangeAspect="1" noChangeArrowheads="1"/>
          </p:cNvPicPr>
          <p:nvPr/>
        </p:nvPicPr>
        <p:blipFill>
          <a:blip r:embed="rId7" cstate="print"/>
          <a:srcRect/>
          <a:stretch>
            <a:fillRect/>
          </a:stretch>
        </p:blipFill>
        <p:spPr bwMode="auto">
          <a:xfrm>
            <a:off x="8540666" y="1600200"/>
            <a:ext cx="603334" cy="547051"/>
          </a:xfrm>
          <a:prstGeom prst="rect">
            <a:avLst/>
          </a:prstGeom>
          <a:noFill/>
          <a:ln w="9525">
            <a:noFill/>
            <a:miter lim="800000"/>
            <a:headEnd/>
            <a:tailEnd/>
          </a:ln>
        </p:spPr>
      </p:pic>
      <p:pic>
        <p:nvPicPr>
          <p:cNvPr id="24" name="Picture 90"/>
          <p:cNvPicPr>
            <a:picLocks noChangeAspect="1" noChangeArrowheads="1"/>
          </p:cNvPicPr>
          <p:nvPr/>
        </p:nvPicPr>
        <p:blipFill>
          <a:blip r:embed="rId8" cstate="print"/>
          <a:srcRect/>
          <a:stretch>
            <a:fillRect/>
          </a:stretch>
        </p:blipFill>
        <p:spPr bwMode="auto">
          <a:xfrm flipH="1">
            <a:off x="7772400" y="914400"/>
            <a:ext cx="668566" cy="431923"/>
          </a:xfrm>
          <a:prstGeom prst="rect">
            <a:avLst/>
          </a:prstGeom>
          <a:noFill/>
          <a:ln w="9525">
            <a:noFill/>
            <a:miter lim="800000"/>
            <a:headEnd/>
            <a:tailEnd/>
          </a:ln>
        </p:spPr>
      </p:pic>
      <p:pic>
        <p:nvPicPr>
          <p:cNvPr id="25" name="Picture 6"/>
          <p:cNvPicPr>
            <a:picLocks noChangeAspect="1" noChangeArrowheads="1"/>
          </p:cNvPicPr>
          <p:nvPr/>
        </p:nvPicPr>
        <p:blipFill>
          <a:blip r:embed="rId3" cstate="print"/>
          <a:srcRect l="12569" t="21033" r="52239" b="15867"/>
          <a:stretch>
            <a:fillRect/>
          </a:stretch>
        </p:blipFill>
        <p:spPr bwMode="auto">
          <a:xfrm rot="8391177">
            <a:off x="5117677" y="2627074"/>
            <a:ext cx="772114" cy="1158171"/>
          </a:xfrm>
          <a:prstGeom prst="rect">
            <a:avLst/>
          </a:prstGeom>
          <a:noFill/>
        </p:spPr>
      </p:pic>
      <p:cxnSp>
        <p:nvCxnSpPr>
          <p:cNvPr id="33" name="Straight Arrow Connector 32"/>
          <p:cNvCxnSpPr>
            <a:endCxn id="9" idx="3"/>
          </p:cNvCxnSpPr>
          <p:nvPr/>
        </p:nvCxnSpPr>
        <p:spPr>
          <a:xfrm rot="10800000" flipV="1">
            <a:off x="2945896" y="3752852"/>
            <a:ext cx="2826254" cy="2409734"/>
          </a:xfrm>
          <a:prstGeom prst="straightConnector1">
            <a:avLst/>
          </a:prstGeom>
          <a:ln w="1016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p:nvPr/>
        </p:nvGraphicFramePr>
        <p:xfrm>
          <a:off x="4876800" y="838200"/>
          <a:ext cx="4267200" cy="3429000"/>
        </p:xfrm>
        <a:graphic>
          <a:graphicData uri="http://schemas.openxmlformats.org/drawingml/2006/chart">
            <c:chart xmlns:c="http://schemas.openxmlformats.org/drawingml/2006/chart" xmlns:r="http://schemas.openxmlformats.org/officeDocument/2006/relationships" r:id="rId9"/>
          </a:graphicData>
        </a:graphic>
      </p:graphicFrame>
      <p:sp>
        <p:nvSpPr>
          <p:cNvPr id="17" name="TextBox 16"/>
          <p:cNvSpPr txBox="1"/>
          <p:nvPr/>
        </p:nvSpPr>
        <p:spPr>
          <a:xfrm>
            <a:off x="6667500" y="4552950"/>
            <a:ext cx="633507" cy="1015663"/>
          </a:xfrm>
          <a:prstGeom prst="rect">
            <a:avLst/>
          </a:prstGeom>
          <a:noFill/>
          <a:ln>
            <a:noFill/>
          </a:ln>
        </p:spPr>
        <p:txBody>
          <a:bodyPr wrap="none" rtlCol="0">
            <a:spAutoFit/>
          </a:bodyPr>
          <a:lstStyle/>
          <a:p>
            <a:pPr marL="514350" indent="-514350"/>
            <a:r>
              <a:rPr lang="en-US" sz="6000" b="1" dirty="0" smtClean="0">
                <a:solidFill>
                  <a:prstClr val="black"/>
                </a:solidFill>
              </a:rPr>
              <a:t>+</a:t>
            </a:r>
          </a:p>
        </p:txBody>
      </p:sp>
    </p:spTree>
    <p:extLst>
      <p:ext uri="{BB962C8B-B14F-4D97-AF65-F5344CB8AC3E}">
        <p14:creationId xmlns:p14="http://schemas.microsoft.com/office/powerpoint/2010/main" val="115026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Graphic spid="4" grpId="0">
        <p:bldAsOne/>
      </p:bldGraphic>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 name="Picture 61"/>
          <p:cNvPicPr/>
          <p:nvPr/>
        </p:nvPicPr>
        <p:blipFill>
          <a:blip r:embed="rId3" cstate="print"/>
          <a:srcRect l="14748" t="22395" r="17789" b="27645"/>
          <a:stretch>
            <a:fillRect/>
          </a:stretch>
        </p:blipFill>
        <p:spPr bwMode="auto">
          <a:xfrm>
            <a:off x="6878566" y="1835129"/>
            <a:ext cx="2053208" cy="1503115"/>
          </a:xfrm>
          <a:prstGeom prst="rect">
            <a:avLst/>
          </a:prstGeom>
          <a:noFill/>
          <a:ln w="9525">
            <a:noFill/>
            <a:miter lim="800000"/>
            <a:headEnd/>
            <a:tailEnd/>
          </a:ln>
        </p:spPr>
      </p:pic>
      <p:sp>
        <p:nvSpPr>
          <p:cNvPr id="495" name="Rounded Rectangle 494"/>
          <p:cNvSpPr/>
          <p:nvPr/>
        </p:nvSpPr>
        <p:spPr>
          <a:xfrm>
            <a:off x="152400" y="76200"/>
            <a:ext cx="8839200" cy="6629400"/>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itchFamily="34" charset="0"/>
              <a:cs typeface="Arial" pitchFamily="34" charset="0"/>
            </a:endParaRPr>
          </a:p>
        </p:txBody>
      </p:sp>
      <p:sp>
        <p:nvSpPr>
          <p:cNvPr id="111" name="TextBox 110"/>
          <p:cNvSpPr txBox="1"/>
          <p:nvPr/>
        </p:nvSpPr>
        <p:spPr>
          <a:xfrm>
            <a:off x="744793" y="76200"/>
            <a:ext cx="4166590" cy="830997"/>
          </a:xfrm>
          <a:prstGeom prst="rect">
            <a:avLst/>
          </a:prstGeom>
          <a:noFill/>
        </p:spPr>
        <p:txBody>
          <a:bodyPr wrap="none" rtlCol="0">
            <a:spAutoFit/>
          </a:bodyPr>
          <a:lstStyle/>
          <a:p>
            <a:r>
              <a:rPr lang="en-US" sz="2800" u="sng" dirty="0" smtClean="0">
                <a:solidFill>
                  <a:prstClr val="black"/>
                </a:solidFill>
                <a:latin typeface="Arial" pitchFamily="34" charset="0"/>
                <a:cs typeface="Arial" pitchFamily="34" charset="0"/>
              </a:rPr>
              <a:t>Reach 1(2011Treatment)</a:t>
            </a:r>
            <a:endParaRPr lang="en-US" sz="2000" dirty="0" smtClean="0">
              <a:solidFill>
                <a:prstClr val="black"/>
              </a:solidFill>
              <a:latin typeface="Arial" pitchFamily="34" charset="0"/>
              <a:cs typeface="Arial" pitchFamily="34" charset="0"/>
            </a:endParaRPr>
          </a:p>
          <a:p>
            <a:r>
              <a:rPr lang="en-US" sz="2000" dirty="0" smtClean="0">
                <a:solidFill>
                  <a:prstClr val="black"/>
                </a:solidFill>
                <a:latin typeface="Arial" pitchFamily="34" charset="0"/>
                <a:cs typeface="Arial" pitchFamily="34" charset="0"/>
              </a:rPr>
              <a:t> Current</a:t>
            </a:r>
            <a:endParaRPr lang="en-US" sz="2000" dirty="0">
              <a:solidFill>
                <a:prstClr val="black"/>
              </a:solidFill>
              <a:latin typeface="Arial" pitchFamily="34" charset="0"/>
              <a:cs typeface="Arial"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75" y="1368543"/>
            <a:ext cx="1374314" cy="67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8" name="Straight Arrow Connector 67"/>
          <p:cNvCxnSpPr>
            <a:stCxn id="21" idx="0"/>
            <a:endCxn id="2" idx="2"/>
          </p:cNvCxnSpPr>
          <p:nvPr/>
        </p:nvCxnSpPr>
        <p:spPr>
          <a:xfrm flipH="1" flipV="1">
            <a:off x="895732" y="2045097"/>
            <a:ext cx="1482010" cy="3632516"/>
          </a:xfrm>
          <a:prstGeom prst="straightConnector1">
            <a:avLst/>
          </a:prstGeom>
          <a:ln w="2540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4" idx="0"/>
            <a:endCxn id="2" idx="2"/>
          </p:cNvCxnSpPr>
          <p:nvPr/>
        </p:nvCxnSpPr>
        <p:spPr>
          <a:xfrm flipH="1" flipV="1">
            <a:off x="895732" y="2045097"/>
            <a:ext cx="4850020" cy="4220808"/>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9" idx="0"/>
            <a:endCxn id="2" idx="2"/>
          </p:cNvCxnSpPr>
          <p:nvPr/>
        </p:nvCxnSpPr>
        <p:spPr>
          <a:xfrm flipH="1" flipV="1">
            <a:off x="895732" y="2045097"/>
            <a:ext cx="137729" cy="3394154"/>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5" idx="0"/>
            <a:endCxn id="2" idx="2"/>
          </p:cNvCxnSpPr>
          <p:nvPr/>
        </p:nvCxnSpPr>
        <p:spPr>
          <a:xfrm flipH="1" flipV="1">
            <a:off x="895732" y="2045097"/>
            <a:ext cx="3512991" cy="4220807"/>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2" idx="0"/>
            <a:endCxn id="2" idx="2"/>
          </p:cNvCxnSpPr>
          <p:nvPr/>
        </p:nvCxnSpPr>
        <p:spPr>
          <a:xfrm flipH="1" flipV="1">
            <a:off x="895732" y="2045097"/>
            <a:ext cx="7279558" cy="3427462"/>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6" idx="0"/>
            <a:endCxn id="2" idx="2"/>
          </p:cNvCxnSpPr>
          <p:nvPr/>
        </p:nvCxnSpPr>
        <p:spPr>
          <a:xfrm flipH="1" flipV="1">
            <a:off x="895732" y="2045097"/>
            <a:ext cx="2003492" cy="4220808"/>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11" idx="0"/>
            <a:endCxn id="2" idx="2"/>
          </p:cNvCxnSpPr>
          <p:nvPr/>
        </p:nvCxnSpPr>
        <p:spPr>
          <a:xfrm flipH="1" flipV="1">
            <a:off x="895732" y="2045097"/>
            <a:ext cx="4595647" cy="3788834"/>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56" idx="0"/>
            <a:endCxn id="2" idx="2"/>
          </p:cNvCxnSpPr>
          <p:nvPr/>
        </p:nvCxnSpPr>
        <p:spPr>
          <a:xfrm flipH="1" flipV="1">
            <a:off x="895732" y="2045097"/>
            <a:ext cx="6382703" cy="4234660"/>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10" idx="0"/>
            <a:endCxn id="2" idx="2"/>
          </p:cNvCxnSpPr>
          <p:nvPr/>
        </p:nvCxnSpPr>
        <p:spPr>
          <a:xfrm flipH="1" flipV="1">
            <a:off x="895732" y="2045097"/>
            <a:ext cx="2974298" cy="3558090"/>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8" name="Picture 4"/>
          <p:cNvPicPr>
            <a:picLocks noChangeAspect="1" noChangeArrowheads="1"/>
          </p:cNvPicPr>
          <p:nvPr/>
        </p:nvPicPr>
        <p:blipFill>
          <a:blip r:embed="rId5" cstate="print"/>
          <a:srcRect/>
          <a:stretch>
            <a:fillRect/>
          </a:stretch>
        </p:blipFill>
        <p:spPr bwMode="auto">
          <a:xfrm>
            <a:off x="1671019" y="1416104"/>
            <a:ext cx="2052115" cy="581433"/>
          </a:xfrm>
          <a:prstGeom prst="rect">
            <a:avLst/>
          </a:prstGeom>
          <a:ln>
            <a:noFill/>
          </a:ln>
          <a:effectLst/>
        </p:spPr>
      </p:pic>
      <p:cxnSp>
        <p:nvCxnSpPr>
          <p:cNvPr id="39" name="Straight Arrow Connector 38"/>
          <p:cNvCxnSpPr>
            <a:stCxn id="21" idx="0"/>
            <a:endCxn id="38" idx="2"/>
          </p:cNvCxnSpPr>
          <p:nvPr/>
        </p:nvCxnSpPr>
        <p:spPr>
          <a:xfrm flipV="1">
            <a:off x="2377742" y="1997537"/>
            <a:ext cx="319335" cy="3680076"/>
          </a:xfrm>
          <a:prstGeom prst="straightConnector1">
            <a:avLst/>
          </a:prstGeom>
          <a:ln w="2540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4" idx="0"/>
            <a:endCxn id="38" idx="2"/>
          </p:cNvCxnSpPr>
          <p:nvPr/>
        </p:nvCxnSpPr>
        <p:spPr>
          <a:xfrm flipH="1" flipV="1">
            <a:off x="2697077" y="1997537"/>
            <a:ext cx="3048675" cy="4268368"/>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9" idx="0"/>
            <a:endCxn id="38" idx="2"/>
          </p:cNvCxnSpPr>
          <p:nvPr/>
        </p:nvCxnSpPr>
        <p:spPr>
          <a:xfrm flipV="1">
            <a:off x="1033461" y="1997537"/>
            <a:ext cx="1663616" cy="3441714"/>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86" idx="0"/>
            <a:endCxn id="38" idx="2"/>
          </p:cNvCxnSpPr>
          <p:nvPr/>
        </p:nvCxnSpPr>
        <p:spPr>
          <a:xfrm flipH="1" flipV="1">
            <a:off x="2697077" y="1997537"/>
            <a:ext cx="3727708" cy="3451479"/>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5" idx="0"/>
            <a:endCxn id="38" idx="2"/>
          </p:cNvCxnSpPr>
          <p:nvPr/>
        </p:nvCxnSpPr>
        <p:spPr>
          <a:xfrm flipH="1" flipV="1">
            <a:off x="2697077" y="1997537"/>
            <a:ext cx="1711646" cy="4268367"/>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41" idx="2"/>
          </p:cNvCxnSpPr>
          <p:nvPr/>
        </p:nvCxnSpPr>
        <p:spPr>
          <a:xfrm flipH="1" flipV="1">
            <a:off x="4408722" y="1881209"/>
            <a:ext cx="3866055" cy="3941970"/>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1" idx="0"/>
            <a:endCxn id="38" idx="2"/>
          </p:cNvCxnSpPr>
          <p:nvPr/>
        </p:nvCxnSpPr>
        <p:spPr>
          <a:xfrm flipH="1" flipV="1">
            <a:off x="2697077" y="1997537"/>
            <a:ext cx="2794302" cy="3836394"/>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30199" y="6265904"/>
            <a:ext cx="957047"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Baetidae</a:t>
            </a:r>
            <a:endParaRPr lang="en-US" sz="1400" b="1" dirty="0">
              <a:solidFill>
                <a:prstClr val="black"/>
              </a:solidFill>
              <a:latin typeface="Arial" pitchFamily="34" charset="0"/>
              <a:cs typeface="Arial" pitchFamily="34" charset="0"/>
            </a:endParaRPr>
          </a:p>
        </p:txBody>
      </p:sp>
      <p:sp>
        <p:nvSpPr>
          <p:cNvPr id="16" name="TextBox 15"/>
          <p:cNvSpPr txBox="1"/>
          <p:nvPr/>
        </p:nvSpPr>
        <p:spPr>
          <a:xfrm>
            <a:off x="2251176" y="6265905"/>
            <a:ext cx="1296096"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Gammaridae</a:t>
            </a:r>
            <a:endParaRPr lang="en-US" sz="1400" b="1" dirty="0">
              <a:solidFill>
                <a:prstClr val="black"/>
              </a:solidFill>
              <a:latin typeface="Arial" pitchFamily="34" charset="0"/>
              <a:cs typeface="Arial" pitchFamily="34" charset="0"/>
            </a:endParaRPr>
          </a:p>
        </p:txBody>
      </p:sp>
      <p:sp>
        <p:nvSpPr>
          <p:cNvPr id="167" name="TextBox 166"/>
          <p:cNvSpPr txBox="1"/>
          <p:nvPr/>
        </p:nvSpPr>
        <p:spPr>
          <a:xfrm>
            <a:off x="1033460" y="6279757"/>
            <a:ext cx="739600" cy="340519"/>
          </a:xfrm>
          <a:prstGeom prst="roundRect">
            <a:avLst>
              <a:gd name="adj"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solidFill>
                  <a:prstClr val="black"/>
                </a:solidFill>
                <a:latin typeface="Arial" pitchFamily="34" charset="0"/>
                <a:cs typeface="Arial" pitchFamily="34" charset="0"/>
              </a:rPr>
              <a:t>Other </a:t>
            </a:r>
            <a:endParaRPr lang="en-US" sz="1400" b="1" dirty="0">
              <a:solidFill>
                <a:prstClr val="black"/>
              </a:solidFill>
              <a:latin typeface="Arial" pitchFamily="34" charset="0"/>
              <a:cs typeface="Arial" pitchFamily="34" charset="0"/>
            </a:endParaRPr>
          </a:p>
        </p:txBody>
      </p:sp>
      <p:sp>
        <p:nvSpPr>
          <p:cNvPr id="14" name="TextBox 13"/>
          <p:cNvSpPr txBox="1"/>
          <p:nvPr/>
        </p:nvSpPr>
        <p:spPr>
          <a:xfrm>
            <a:off x="5190526" y="6265905"/>
            <a:ext cx="1110451"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Dytiscidae</a:t>
            </a:r>
            <a:endParaRPr lang="en-US" sz="1400" b="1" dirty="0">
              <a:solidFill>
                <a:prstClr val="black"/>
              </a:solidFill>
              <a:latin typeface="Arial" pitchFamily="34" charset="0"/>
              <a:cs typeface="Arial" pitchFamily="34" charset="0"/>
            </a:endParaRPr>
          </a:p>
        </p:txBody>
      </p:sp>
      <p:cxnSp>
        <p:nvCxnSpPr>
          <p:cNvPr id="72" name="Straight Arrow Connector 71"/>
          <p:cNvCxnSpPr>
            <a:stCxn id="19" idx="0"/>
            <a:endCxn id="2" idx="2"/>
          </p:cNvCxnSpPr>
          <p:nvPr/>
        </p:nvCxnSpPr>
        <p:spPr>
          <a:xfrm flipH="1" flipV="1">
            <a:off x="895732" y="2045097"/>
            <a:ext cx="137729" cy="3394154"/>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56" idx="0"/>
            <a:endCxn id="38" idx="2"/>
          </p:cNvCxnSpPr>
          <p:nvPr/>
        </p:nvCxnSpPr>
        <p:spPr>
          <a:xfrm flipH="1" flipV="1">
            <a:off x="2697077" y="1997537"/>
            <a:ext cx="4581358" cy="4282220"/>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10" idx="0"/>
            <a:endCxn id="38" idx="2"/>
          </p:cNvCxnSpPr>
          <p:nvPr/>
        </p:nvCxnSpPr>
        <p:spPr>
          <a:xfrm flipH="1" flipV="1">
            <a:off x="2697077" y="1997537"/>
            <a:ext cx="1172953" cy="3605650"/>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167" idx="0"/>
            <a:endCxn id="38" idx="2"/>
          </p:cNvCxnSpPr>
          <p:nvPr/>
        </p:nvCxnSpPr>
        <p:spPr>
          <a:xfrm flipV="1">
            <a:off x="1403260" y="1997537"/>
            <a:ext cx="1293817" cy="4282220"/>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41" name="Picture 3"/>
          <p:cNvPicPr>
            <a:picLocks noChangeAspect="1" noChangeArrowheads="1"/>
          </p:cNvPicPr>
          <p:nvPr/>
        </p:nvPicPr>
        <p:blipFill>
          <a:blip r:embed="rId6" cstate="print"/>
          <a:srcRect/>
          <a:stretch>
            <a:fillRect/>
          </a:stretch>
        </p:blipFill>
        <p:spPr bwMode="auto">
          <a:xfrm flipH="1">
            <a:off x="3744131" y="1406862"/>
            <a:ext cx="1329183" cy="474347"/>
          </a:xfrm>
          <a:prstGeom prst="rect">
            <a:avLst/>
          </a:prstGeom>
          <a:noFill/>
          <a:ln w="9525">
            <a:noFill/>
            <a:miter lim="800000"/>
            <a:headEnd/>
            <a:tailEnd/>
          </a:ln>
        </p:spPr>
      </p:pic>
      <p:cxnSp>
        <p:nvCxnSpPr>
          <p:cNvPr id="73" name="Straight Arrow Connector 72"/>
          <p:cNvCxnSpPr>
            <a:stCxn id="21" idx="0"/>
            <a:endCxn id="41" idx="2"/>
          </p:cNvCxnSpPr>
          <p:nvPr/>
        </p:nvCxnSpPr>
        <p:spPr>
          <a:xfrm flipV="1">
            <a:off x="2377742" y="1881209"/>
            <a:ext cx="2030980" cy="3796404"/>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9" idx="0"/>
            <a:endCxn id="41" idx="2"/>
          </p:cNvCxnSpPr>
          <p:nvPr/>
        </p:nvCxnSpPr>
        <p:spPr>
          <a:xfrm flipV="1">
            <a:off x="1033461" y="1881209"/>
            <a:ext cx="3375261" cy="3558042"/>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86" idx="0"/>
            <a:endCxn id="41" idx="2"/>
          </p:cNvCxnSpPr>
          <p:nvPr/>
        </p:nvCxnSpPr>
        <p:spPr>
          <a:xfrm flipH="1" flipV="1">
            <a:off x="4408722" y="1881209"/>
            <a:ext cx="2016063" cy="3567807"/>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5" idx="0"/>
            <a:endCxn id="41" idx="2"/>
          </p:cNvCxnSpPr>
          <p:nvPr/>
        </p:nvCxnSpPr>
        <p:spPr>
          <a:xfrm flipH="1" flipV="1">
            <a:off x="4408722" y="1881209"/>
            <a:ext cx="1" cy="4384695"/>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12" idx="0"/>
            <a:endCxn id="41" idx="2"/>
          </p:cNvCxnSpPr>
          <p:nvPr/>
        </p:nvCxnSpPr>
        <p:spPr>
          <a:xfrm flipH="1" flipV="1">
            <a:off x="4408722" y="1881209"/>
            <a:ext cx="3766568" cy="3591350"/>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6" idx="0"/>
            <a:endCxn id="41" idx="2"/>
          </p:cNvCxnSpPr>
          <p:nvPr/>
        </p:nvCxnSpPr>
        <p:spPr>
          <a:xfrm flipV="1">
            <a:off x="2899224" y="1881209"/>
            <a:ext cx="1509498" cy="4384696"/>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167" idx="0"/>
            <a:endCxn id="41" idx="2"/>
          </p:cNvCxnSpPr>
          <p:nvPr/>
        </p:nvCxnSpPr>
        <p:spPr>
          <a:xfrm flipV="1">
            <a:off x="1403260" y="1881209"/>
            <a:ext cx="3005462" cy="4398548"/>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4032" y="5439251"/>
            <a:ext cx="1098857" cy="57888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smtClean="0">
                <a:solidFill>
                  <a:prstClr val="black"/>
                </a:solidFill>
                <a:latin typeface="Arial" pitchFamily="34" charset="0"/>
                <a:cs typeface="Arial" pitchFamily="34" charset="0"/>
              </a:rPr>
              <a:t>Terrestrial</a:t>
            </a:r>
          </a:p>
          <a:p>
            <a:pPr algn="ctr"/>
            <a:r>
              <a:rPr lang="en-US" sz="1400" b="1" dirty="0" smtClean="0">
                <a:solidFill>
                  <a:prstClr val="black"/>
                </a:solidFill>
                <a:latin typeface="Arial" pitchFamily="34" charset="0"/>
                <a:cs typeface="Arial" pitchFamily="34" charset="0"/>
              </a:rPr>
              <a:t>Invert</a:t>
            </a:r>
            <a:endParaRPr lang="en-US" sz="1400" b="1" dirty="0">
              <a:solidFill>
                <a:prstClr val="black"/>
              </a:solidFill>
              <a:latin typeface="Arial" pitchFamily="34" charset="0"/>
              <a:cs typeface="Arial" pitchFamily="34" charset="0"/>
            </a:endParaRPr>
          </a:p>
        </p:txBody>
      </p:sp>
      <p:pic>
        <p:nvPicPr>
          <p:cNvPr id="7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4528" y="1254843"/>
            <a:ext cx="1969429" cy="903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2" name="Straight Arrow Connector 151"/>
          <p:cNvCxnSpPr>
            <a:stCxn id="21" idx="0"/>
            <a:endCxn id="75" idx="2"/>
          </p:cNvCxnSpPr>
          <p:nvPr/>
        </p:nvCxnSpPr>
        <p:spPr>
          <a:xfrm flipV="1">
            <a:off x="2377742" y="2158797"/>
            <a:ext cx="3701501" cy="3518816"/>
          </a:xfrm>
          <a:prstGeom prst="straightConnector1">
            <a:avLst/>
          </a:prstGeom>
          <a:ln w="317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19" idx="0"/>
            <a:endCxn id="75" idx="2"/>
          </p:cNvCxnSpPr>
          <p:nvPr/>
        </p:nvCxnSpPr>
        <p:spPr>
          <a:xfrm flipV="1">
            <a:off x="1033461" y="2158797"/>
            <a:ext cx="5045782" cy="3280454"/>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 idx="0"/>
            <a:endCxn id="75" idx="2"/>
          </p:cNvCxnSpPr>
          <p:nvPr/>
        </p:nvCxnSpPr>
        <p:spPr>
          <a:xfrm flipV="1">
            <a:off x="5745752" y="2158797"/>
            <a:ext cx="333491" cy="4107108"/>
          </a:xfrm>
          <a:prstGeom prst="straightConnector1">
            <a:avLst/>
          </a:prstGeom>
          <a:ln w="2540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86" idx="0"/>
            <a:endCxn id="75" idx="2"/>
          </p:cNvCxnSpPr>
          <p:nvPr/>
        </p:nvCxnSpPr>
        <p:spPr>
          <a:xfrm flipH="1" flipV="1">
            <a:off x="6079243" y="2158797"/>
            <a:ext cx="345542" cy="3290219"/>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5" idx="0"/>
            <a:endCxn id="75" idx="2"/>
          </p:cNvCxnSpPr>
          <p:nvPr/>
        </p:nvCxnSpPr>
        <p:spPr>
          <a:xfrm flipV="1">
            <a:off x="4408723" y="2158797"/>
            <a:ext cx="1670520" cy="4107107"/>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2" idx="0"/>
            <a:endCxn id="75" idx="2"/>
          </p:cNvCxnSpPr>
          <p:nvPr/>
        </p:nvCxnSpPr>
        <p:spPr>
          <a:xfrm flipH="1" flipV="1">
            <a:off x="6079243" y="2158797"/>
            <a:ext cx="2096047" cy="3313762"/>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a:stCxn id="16" idx="0"/>
            <a:endCxn id="75" idx="2"/>
          </p:cNvCxnSpPr>
          <p:nvPr/>
        </p:nvCxnSpPr>
        <p:spPr>
          <a:xfrm flipV="1">
            <a:off x="2899224" y="2158797"/>
            <a:ext cx="3180019" cy="4107108"/>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stCxn id="56" idx="0"/>
            <a:endCxn id="75" idx="2"/>
          </p:cNvCxnSpPr>
          <p:nvPr/>
        </p:nvCxnSpPr>
        <p:spPr>
          <a:xfrm flipH="1" flipV="1">
            <a:off x="6079243" y="2158797"/>
            <a:ext cx="1199192" cy="4120960"/>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stCxn id="10" idx="0"/>
            <a:endCxn id="75" idx="2"/>
          </p:cNvCxnSpPr>
          <p:nvPr/>
        </p:nvCxnSpPr>
        <p:spPr>
          <a:xfrm flipV="1">
            <a:off x="3870030" y="2158797"/>
            <a:ext cx="2209213" cy="3444390"/>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7600" y="5472559"/>
            <a:ext cx="1415379" cy="340519"/>
          </a:xfrm>
          <a:prstGeom prst="round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Chironomidae</a:t>
            </a:r>
            <a:endParaRPr lang="en-US" sz="1400" b="1" dirty="0">
              <a:solidFill>
                <a:prstClr val="black"/>
              </a:solidFill>
              <a:latin typeface="Arial" pitchFamily="34" charset="0"/>
              <a:cs typeface="Arial" pitchFamily="34" charset="0"/>
            </a:endParaRPr>
          </a:p>
        </p:txBody>
      </p:sp>
      <p:sp>
        <p:nvSpPr>
          <p:cNvPr id="56" name="TextBox 55"/>
          <p:cNvSpPr txBox="1"/>
          <p:nvPr/>
        </p:nvSpPr>
        <p:spPr>
          <a:xfrm>
            <a:off x="6781800" y="6279757"/>
            <a:ext cx="993270"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err="1" smtClean="0">
                <a:solidFill>
                  <a:prstClr val="black"/>
                </a:solidFill>
                <a:latin typeface="Arial" pitchFamily="34" charset="0"/>
                <a:cs typeface="Arial" pitchFamily="34" charset="0"/>
              </a:rPr>
              <a:t>Tipulidae</a:t>
            </a:r>
            <a:endParaRPr lang="en-US" sz="1400" b="1" dirty="0" smtClean="0">
              <a:solidFill>
                <a:prstClr val="black"/>
              </a:solidFill>
              <a:latin typeface="Arial" pitchFamily="34" charset="0"/>
              <a:cs typeface="Arial" pitchFamily="34" charset="0"/>
            </a:endParaRPr>
          </a:p>
        </p:txBody>
      </p:sp>
      <p:sp>
        <p:nvSpPr>
          <p:cNvPr id="21" name="TextBox 20"/>
          <p:cNvSpPr txBox="1"/>
          <p:nvPr/>
        </p:nvSpPr>
        <p:spPr>
          <a:xfrm>
            <a:off x="1670870" y="5677613"/>
            <a:ext cx="1413744"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Limnephilidae</a:t>
            </a:r>
            <a:endParaRPr lang="en-US" sz="1400" b="1" dirty="0">
              <a:solidFill>
                <a:prstClr val="black"/>
              </a:solidFill>
              <a:latin typeface="Arial" pitchFamily="34" charset="0"/>
              <a:cs typeface="Arial" pitchFamily="34" charset="0"/>
            </a:endParaRPr>
          </a:p>
        </p:txBody>
      </p:sp>
      <p:sp>
        <p:nvSpPr>
          <p:cNvPr id="10" name="TextBox 9"/>
          <p:cNvSpPr txBox="1"/>
          <p:nvPr/>
        </p:nvSpPr>
        <p:spPr>
          <a:xfrm>
            <a:off x="3168060" y="5603187"/>
            <a:ext cx="1403940"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Hydrophilidae</a:t>
            </a:r>
            <a:endParaRPr lang="en-US" sz="1400" b="1" dirty="0">
              <a:solidFill>
                <a:prstClr val="black"/>
              </a:solidFill>
              <a:latin typeface="Arial" pitchFamily="34" charset="0"/>
              <a:cs typeface="Arial" pitchFamily="34" charset="0"/>
            </a:endParaRPr>
          </a:p>
        </p:txBody>
      </p:sp>
      <p:sp>
        <p:nvSpPr>
          <p:cNvPr id="86" name="TextBox 85"/>
          <p:cNvSpPr txBox="1"/>
          <p:nvPr/>
        </p:nvSpPr>
        <p:spPr>
          <a:xfrm>
            <a:off x="5971004" y="5449016"/>
            <a:ext cx="907562"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Perlidae</a:t>
            </a:r>
            <a:endParaRPr lang="en-US" sz="1400" b="1" dirty="0">
              <a:solidFill>
                <a:prstClr val="black"/>
              </a:solidFill>
              <a:latin typeface="Arial" pitchFamily="34" charset="0"/>
              <a:cs typeface="Arial" pitchFamily="34" charset="0"/>
            </a:endParaRPr>
          </a:p>
        </p:txBody>
      </p:sp>
      <p:sp>
        <p:nvSpPr>
          <p:cNvPr id="11" name="TextBox 10"/>
          <p:cNvSpPr txBox="1"/>
          <p:nvPr/>
        </p:nvSpPr>
        <p:spPr>
          <a:xfrm>
            <a:off x="4722414" y="5833931"/>
            <a:ext cx="1537929"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Ephemerellidae</a:t>
            </a:r>
            <a:endParaRPr lang="en-US" sz="1400" b="1" dirty="0">
              <a:solidFill>
                <a:prstClr val="black"/>
              </a:solidFill>
              <a:latin typeface="Arial" pitchFamily="34" charset="0"/>
              <a:cs typeface="Arial" pitchFamily="34" charset="0"/>
            </a:endParaRPr>
          </a:p>
        </p:txBody>
      </p:sp>
      <p:pic>
        <p:nvPicPr>
          <p:cNvPr id="149" name="Picture 5"/>
          <p:cNvPicPr>
            <a:picLocks noChangeAspect="1" noChangeArrowheads="1"/>
          </p:cNvPicPr>
          <p:nvPr/>
        </p:nvPicPr>
        <p:blipFill>
          <a:blip r:embed="rId8" cstate="print"/>
          <a:srcRect/>
          <a:stretch>
            <a:fillRect/>
          </a:stretch>
        </p:blipFill>
        <p:spPr bwMode="auto">
          <a:xfrm flipH="1">
            <a:off x="7047439" y="1196849"/>
            <a:ext cx="1590675" cy="678865"/>
          </a:xfrm>
          <a:prstGeom prst="rect">
            <a:avLst/>
          </a:prstGeom>
          <a:noFill/>
          <a:ln w="9525">
            <a:noFill/>
            <a:miter lim="800000"/>
            <a:headEnd/>
            <a:tailEnd/>
          </a:ln>
        </p:spPr>
      </p:pic>
      <p:sp>
        <p:nvSpPr>
          <p:cNvPr id="250" name="TextBox 249"/>
          <p:cNvSpPr txBox="1"/>
          <p:nvPr/>
        </p:nvSpPr>
        <p:spPr>
          <a:xfrm>
            <a:off x="1930308" y="895615"/>
            <a:ext cx="1712761" cy="369332"/>
          </a:xfrm>
          <a:prstGeom prst="rect">
            <a:avLst/>
          </a:prstGeom>
          <a:noFill/>
        </p:spPr>
        <p:txBody>
          <a:bodyPr wrap="square" rtlCol="0">
            <a:spAutoFit/>
          </a:bodyPr>
          <a:lstStyle/>
          <a:p>
            <a:r>
              <a:rPr lang="en-US" b="1" dirty="0" smtClean="0">
                <a:solidFill>
                  <a:prstClr val="black"/>
                </a:solidFill>
              </a:rPr>
              <a:t>Steelhead: 23%</a:t>
            </a:r>
            <a:endParaRPr lang="en-US" b="1" dirty="0">
              <a:solidFill>
                <a:prstClr val="black"/>
              </a:solidFill>
            </a:endParaRPr>
          </a:p>
        </p:txBody>
      </p:sp>
      <p:sp>
        <p:nvSpPr>
          <p:cNvPr id="251" name="TextBox 250"/>
          <p:cNvSpPr txBox="1"/>
          <p:nvPr/>
        </p:nvSpPr>
        <p:spPr>
          <a:xfrm>
            <a:off x="436290" y="853826"/>
            <a:ext cx="1494018" cy="369332"/>
          </a:xfrm>
          <a:prstGeom prst="rect">
            <a:avLst/>
          </a:prstGeom>
          <a:noFill/>
        </p:spPr>
        <p:txBody>
          <a:bodyPr wrap="square" rtlCol="0">
            <a:spAutoFit/>
          </a:bodyPr>
          <a:lstStyle/>
          <a:p>
            <a:r>
              <a:rPr lang="en-US" b="1" dirty="0" smtClean="0">
                <a:solidFill>
                  <a:prstClr val="black"/>
                </a:solidFill>
              </a:rPr>
              <a:t>Chinook: 9%</a:t>
            </a:r>
            <a:endParaRPr lang="en-US" b="1" dirty="0">
              <a:solidFill>
                <a:prstClr val="black"/>
              </a:solidFill>
            </a:endParaRPr>
          </a:p>
        </p:txBody>
      </p:sp>
      <p:sp>
        <p:nvSpPr>
          <p:cNvPr id="252" name="TextBox 251"/>
          <p:cNvSpPr txBox="1"/>
          <p:nvPr/>
        </p:nvSpPr>
        <p:spPr>
          <a:xfrm>
            <a:off x="7278435" y="853826"/>
            <a:ext cx="1484565" cy="381000"/>
          </a:xfrm>
          <a:prstGeom prst="rect">
            <a:avLst/>
          </a:prstGeom>
          <a:noFill/>
        </p:spPr>
        <p:txBody>
          <a:bodyPr wrap="square" rtlCol="0">
            <a:spAutoFit/>
          </a:bodyPr>
          <a:lstStyle/>
          <a:p>
            <a:r>
              <a:rPr lang="en-US" b="1" dirty="0" err="1" smtClean="0">
                <a:solidFill>
                  <a:prstClr val="black"/>
                </a:solidFill>
              </a:rPr>
              <a:t>Sculpin</a:t>
            </a:r>
            <a:r>
              <a:rPr lang="en-US" b="1" dirty="0" smtClean="0">
                <a:solidFill>
                  <a:prstClr val="black"/>
                </a:solidFill>
              </a:rPr>
              <a:t>: 5%</a:t>
            </a:r>
            <a:endParaRPr lang="en-US" b="1" dirty="0">
              <a:solidFill>
                <a:prstClr val="black"/>
              </a:solidFill>
            </a:endParaRPr>
          </a:p>
        </p:txBody>
      </p:sp>
      <p:sp>
        <p:nvSpPr>
          <p:cNvPr id="253" name="TextBox 252"/>
          <p:cNvSpPr txBox="1"/>
          <p:nvPr/>
        </p:nvSpPr>
        <p:spPr>
          <a:xfrm>
            <a:off x="5366224" y="853826"/>
            <a:ext cx="1912212" cy="369332"/>
          </a:xfrm>
          <a:prstGeom prst="rect">
            <a:avLst/>
          </a:prstGeom>
          <a:noFill/>
        </p:spPr>
        <p:txBody>
          <a:bodyPr wrap="square" rtlCol="0">
            <a:spAutoFit/>
          </a:bodyPr>
          <a:lstStyle/>
          <a:p>
            <a:r>
              <a:rPr lang="en-US" b="1" dirty="0" smtClean="0">
                <a:solidFill>
                  <a:prstClr val="black"/>
                </a:solidFill>
              </a:rPr>
              <a:t>Brook Trout: 60%</a:t>
            </a:r>
            <a:endParaRPr lang="en-US" b="1" dirty="0">
              <a:solidFill>
                <a:prstClr val="black"/>
              </a:solidFill>
            </a:endParaRPr>
          </a:p>
        </p:txBody>
      </p:sp>
      <p:sp>
        <p:nvSpPr>
          <p:cNvPr id="254" name="TextBox 253"/>
          <p:cNvSpPr txBox="1"/>
          <p:nvPr/>
        </p:nvSpPr>
        <p:spPr>
          <a:xfrm>
            <a:off x="3794439" y="940479"/>
            <a:ext cx="1688077" cy="369332"/>
          </a:xfrm>
          <a:prstGeom prst="rect">
            <a:avLst/>
          </a:prstGeom>
          <a:noFill/>
        </p:spPr>
        <p:txBody>
          <a:bodyPr wrap="square" rtlCol="0">
            <a:spAutoFit/>
          </a:bodyPr>
          <a:lstStyle/>
          <a:p>
            <a:r>
              <a:rPr lang="en-US" b="1" dirty="0" smtClean="0">
                <a:solidFill>
                  <a:prstClr val="black"/>
                </a:solidFill>
              </a:rPr>
              <a:t>Bull Trout: 3%</a:t>
            </a:r>
            <a:endParaRPr lang="en-US" b="1" dirty="0">
              <a:solidFill>
                <a:prstClr val="black"/>
              </a:solidFill>
            </a:endParaRPr>
          </a:p>
        </p:txBody>
      </p:sp>
    </p:spTree>
    <p:extLst>
      <p:ext uri="{BB962C8B-B14F-4D97-AF65-F5344CB8AC3E}">
        <p14:creationId xmlns:p14="http://schemas.microsoft.com/office/powerpoint/2010/main" val="13892658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 name="Rounded Rectangle 494"/>
          <p:cNvSpPr/>
          <p:nvPr/>
        </p:nvSpPr>
        <p:spPr>
          <a:xfrm>
            <a:off x="152400" y="76200"/>
            <a:ext cx="8839200" cy="6629400"/>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itchFamily="34" charset="0"/>
              <a:cs typeface="Arial" pitchFamily="34" charset="0"/>
            </a:endParaRPr>
          </a:p>
        </p:txBody>
      </p:sp>
      <p:sp>
        <p:nvSpPr>
          <p:cNvPr id="111" name="TextBox 110"/>
          <p:cNvSpPr txBox="1"/>
          <p:nvPr/>
        </p:nvSpPr>
        <p:spPr>
          <a:xfrm>
            <a:off x="744793" y="76200"/>
            <a:ext cx="3025187" cy="830997"/>
          </a:xfrm>
          <a:prstGeom prst="rect">
            <a:avLst/>
          </a:prstGeom>
          <a:noFill/>
        </p:spPr>
        <p:txBody>
          <a:bodyPr wrap="none" rtlCol="0">
            <a:spAutoFit/>
          </a:bodyPr>
          <a:lstStyle/>
          <a:p>
            <a:r>
              <a:rPr lang="en-US" sz="2800" u="sng" dirty="0" smtClean="0">
                <a:solidFill>
                  <a:prstClr val="black"/>
                </a:solidFill>
                <a:latin typeface="Arial" pitchFamily="34" charset="0"/>
                <a:cs typeface="Arial" pitchFamily="34" charset="0"/>
              </a:rPr>
              <a:t>Reach 2 (Control)</a:t>
            </a:r>
          </a:p>
          <a:p>
            <a:r>
              <a:rPr lang="en-US" sz="2000" dirty="0" smtClean="0">
                <a:solidFill>
                  <a:prstClr val="black"/>
                </a:solidFill>
                <a:latin typeface="Arial" pitchFamily="34" charset="0"/>
                <a:cs typeface="Arial" pitchFamily="34" charset="0"/>
              </a:rPr>
              <a:t>Current</a:t>
            </a:r>
            <a:endParaRPr lang="en-US" sz="2000" dirty="0">
              <a:solidFill>
                <a:prstClr val="black"/>
              </a:solidFill>
              <a:latin typeface="Arial" pitchFamily="34" charset="0"/>
              <a:cs typeface="Arial" pitchFamily="34" charset="0"/>
            </a:endParaRPr>
          </a:p>
        </p:txBody>
      </p:sp>
      <p:sp>
        <p:nvSpPr>
          <p:cNvPr id="15" name="TextBox 14"/>
          <p:cNvSpPr txBox="1"/>
          <p:nvPr/>
        </p:nvSpPr>
        <p:spPr>
          <a:xfrm>
            <a:off x="4343400" y="6238351"/>
            <a:ext cx="957047"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Baetidae</a:t>
            </a:r>
            <a:endParaRPr lang="en-US" sz="1400" b="1" dirty="0">
              <a:solidFill>
                <a:prstClr val="black"/>
              </a:solidFill>
              <a:latin typeface="Arial" pitchFamily="34" charset="0"/>
              <a:cs typeface="Arial" pitchFamily="34" charset="0"/>
            </a:endParaRPr>
          </a:p>
        </p:txBody>
      </p:sp>
      <p:sp>
        <p:nvSpPr>
          <p:cNvPr id="56" name="TextBox 55"/>
          <p:cNvSpPr txBox="1"/>
          <p:nvPr/>
        </p:nvSpPr>
        <p:spPr>
          <a:xfrm>
            <a:off x="7239000" y="6238350"/>
            <a:ext cx="993270"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err="1" smtClean="0">
                <a:solidFill>
                  <a:prstClr val="black"/>
                </a:solidFill>
                <a:latin typeface="Arial" pitchFamily="34" charset="0"/>
                <a:cs typeface="Arial" pitchFamily="34" charset="0"/>
              </a:rPr>
              <a:t>Tipulidae</a:t>
            </a:r>
            <a:endParaRPr lang="en-US" sz="1400" b="1" dirty="0" smtClean="0">
              <a:solidFill>
                <a:prstClr val="black"/>
              </a:solidFill>
              <a:latin typeface="Arial" pitchFamily="34" charset="0"/>
              <a:cs typeface="Arial" pitchFamily="34" charset="0"/>
            </a:endParaRPr>
          </a:p>
        </p:txBody>
      </p:sp>
      <p:sp>
        <p:nvSpPr>
          <p:cNvPr id="14" name="TextBox 13"/>
          <p:cNvSpPr txBox="1"/>
          <p:nvPr/>
        </p:nvSpPr>
        <p:spPr>
          <a:xfrm>
            <a:off x="5759708" y="6258892"/>
            <a:ext cx="1110451"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Dytiscidae</a:t>
            </a:r>
            <a:endParaRPr lang="en-US" sz="1400" b="1" dirty="0">
              <a:solidFill>
                <a:prstClr val="black"/>
              </a:solidFill>
              <a:latin typeface="Arial" pitchFamily="34" charset="0"/>
              <a:cs typeface="Arial"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28" y="1567040"/>
            <a:ext cx="15430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4" cstate="print"/>
          <a:srcRect/>
          <a:stretch>
            <a:fillRect/>
          </a:stretch>
        </p:blipFill>
        <p:spPr bwMode="auto">
          <a:xfrm>
            <a:off x="2198479" y="1567040"/>
            <a:ext cx="2242665" cy="635422"/>
          </a:xfrm>
          <a:prstGeom prst="rect">
            <a:avLst/>
          </a:prstGeom>
          <a:ln>
            <a:noFill/>
          </a:ln>
          <a:effectLst/>
        </p:spPr>
      </p:pic>
      <p:pic>
        <p:nvPicPr>
          <p:cNvPr id="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8573" y="1283976"/>
            <a:ext cx="2324217"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16611" y="5439251"/>
            <a:ext cx="1098857" cy="57888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smtClean="0">
                <a:solidFill>
                  <a:prstClr val="black"/>
                </a:solidFill>
                <a:latin typeface="Arial" pitchFamily="34" charset="0"/>
                <a:cs typeface="Arial" pitchFamily="34" charset="0"/>
              </a:rPr>
              <a:t>Terrestrial</a:t>
            </a:r>
          </a:p>
          <a:p>
            <a:pPr algn="ctr"/>
            <a:r>
              <a:rPr lang="en-US" sz="1400" b="1" dirty="0" smtClean="0">
                <a:solidFill>
                  <a:prstClr val="black"/>
                </a:solidFill>
                <a:latin typeface="Arial" pitchFamily="34" charset="0"/>
                <a:cs typeface="Arial" pitchFamily="34" charset="0"/>
              </a:rPr>
              <a:t>Invert</a:t>
            </a:r>
            <a:endParaRPr lang="en-US" sz="1400" b="1" dirty="0">
              <a:solidFill>
                <a:prstClr val="black"/>
              </a:solidFill>
              <a:latin typeface="Arial" pitchFamily="34" charset="0"/>
              <a:cs typeface="Arial" pitchFamily="34" charset="0"/>
            </a:endParaRPr>
          </a:p>
        </p:txBody>
      </p:sp>
      <p:cxnSp>
        <p:nvCxnSpPr>
          <p:cNvPr id="141" name="Straight Arrow Connector 140"/>
          <p:cNvCxnSpPr>
            <a:stCxn id="21" idx="0"/>
            <a:endCxn id="27" idx="2"/>
          </p:cNvCxnSpPr>
          <p:nvPr/>
        </p:nvCxnSpPr>
        <p:spPr>
          <a:xfrm flipV="1">
            <a:off x="2961647" y="2350775"/>
            <a:ext cx="2709035" cy="3258735"/>
          </a:xfrm>
          <a:prstGeom prst="straightConnector1">
            <a:avLst/>
          </a:prstGeom>
          <a:ln w="2540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21" idx="0"/>
            <a:endCxn id="2" idx="2"/>
          </p:cNvCxnSpPr>
          <p:nvPr/>
        </p:nvCxnSpPr>
        <p:spPr>
          <a:xfrm flipH="1" flipV="1">
            <a:off x="1146653" y="2073453"/>
            <a:ext cx="1814994" cy="3536057"/>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21" idx="0"/>
            <a:endCxn id="25" idx="2"/>
          </p:cNvCxnSpPr>
          <p:nvPr/>
        </p:nvCxnSpPr>
        <p:spPr>
          <a:xfrm flipV="1">
            <a:off x="2961647" y="2202462"/>
            <a:ext cx="358165" cy="3407048"/>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4" idx="0"/>
            <a:endCxn id="25" idx="2"/>
          </p:cNvCxnSpPr>
          <p:nvPr/>
        </p:nvCxnSpPr>
        <p:spPr>
          <a:xfrm flipH="1" flipV="1">
            <a:off x="3319812" y="2202462"/>
            <a:ext cx="2995122" cy="4056430"/>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4" idx="0"/>
            <a:endCxn id="2" idx="2"/>
          </p:cNvCxnSpPr>
          <p:nvPr/>
        </p:nvCxnSpPr>
        <p:spPr>
          <a:xfrm flipH="1" flipV="1">
            <a:off x="1146653" y="2073453"/>
            <a:ext cx="5168281" cy="4185439"/>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a:stCxn id="14" idx="0"/>
            <a:endCxn id="27" idx="2"/>
          </p:cNvCxnSpPr>
          <p:nvPr/>
        </p:nvCxnSpPr>
        <p:spPr>
          <a:xfrm flipH="1" flipV="1">
            <a:off x="5670682" y="2350775"/>
            <a:ext cx="644252" cy="3908117"/>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16" idx="0"/>
            <a:endCxn id="27" idx="2"/>
          </p:cNvCxnSpPr>
          <p:nvPr/>
        </p:nvCxnSpPr>
        <p:spPr>
          <a:xfrm flipV="1">
            <a:off x="3202082" y="2350775"/>
            <a:ext cx="2468600" cy="3894879"/>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stCxn id="16" idx="0"/>
            <a:endCxn id="25" idx="2"/>
          </p:cNvCxnSpPr>
          <p:nvPr/>
        </p:nvCxnSpPr>
        <p:spPr>
          <a:xfrm flipV="1">
            <a:off x="3202082" y="2202462"/>
            <a:ext cx="117730" cy="4043192"/>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56" idx="0"/>
            <a:endCxn id="27" idx="2"/>
          </p:cNvCxnSpPr>
          <p:nvPr/>
        </p:nvCxnSpPr>
        <p:spPr>
          <a:xfrm flipH="1" flipV="1">
            <a:off x="5670682" y="2350775"/>
            <a:ext cx="2064953" cy="3887575"/>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56" idx="0"/>
            <a:endCxn id="2" idx="2"/>
          </p:cNvCxnSpPr>
          <p:nvPr/>
        </p:nvCxnSpPr>
        <p:spPr>
          <a:xfrm flipH="1" flipV="1">
            <a:off x="1146653" y="2073453"/>
            <a:ext cx="6588982" cy="4164897"/>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56" idx="0"/>
            <a:endCxn id="25" idx="2"/>
          </p:cNvCxnSpPr>
          <p:nvPr/>
        </p:nvCxnSpPr>
        <p:spPr>
          <a:xfrm flipH="1" flipV="1">
            <a:off x="3319812" y="2202462"/>
            <a:ext cx="4415823" cy="4035888"/>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a:stCxn id="19" idx="0"/>
            <a:endCxn id="27" idx="2"/>
          </p:cNvCxnSpPr>
          <p:nvPr/>
        </p:nvCxnSpPr>
        <p:spPr>
          <a:xfrm flipV="1">
            <a:off x="866040" y="2350775"/>
            <a:ext cx="4804642" cy="3088476"/>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stCxn id="19" idx="0"/>
            <a:endCxn id="2" idx="2"/>
          </p:cNvCxnSpPr>
          <p:nvPr/>
        </p:nvCxnSpPr>
        <p:spPr>
          <a:xfrm flipV="1">
            <a:off x="866040" y="2073453"/>
            <a:ext cx="280613" cy="3365798"/>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19" idx="0"/>
            <a:endCxn id="25" idx="2"/>
          </p:cNvCxnSpPr>
          <p:nvPr/>
        </p:nvCxnSpPr>
        <p:spPr>
          <a:xfrm flipV="1">
            <a:off x="866040" y="2202462"/>
            <a:ext cx="2453772" cy="3236789"/>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10" idx="0"/>
            <a:endCxn id="27" idx="2"/>
          </p:cNvCxnSpPr>
          <p:nvPr/>
        </p:nvCxnSpPr>
        <p:spPr>
          <a:xfrm flipV="1">
            <a:off x="4696728" y="2350775"/>
            <a:ext cx="973954" cy="3349978"/>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stCxn id="10" idx="0"/>
            <a:endCxn id="25" idx="2"/>
          </p:cNvCxnSpPr>
          <p:nvPr/>
        </p:nvCxnSpPr>
        <p:spPr>
          <a:xfrm flipH="1" flipV="1">
            <a:off x="3319812" y="2202462"/>
            <a:ext cx="1376916" cy="3498291"/>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a:stCxn id="15" idx="0"/>
            <a:endCxn id="27" idx="2"/>
          </p:cNvCxnSpPr>
          <p:nvPr/>
        </p:nvCxnSpPr>
        <p:spPr>
          <a:xfrm flipV="1">
            <a:off x="4821924" y="2350775"/>
            <a:ext cx="848758" cy="3887576"/>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a:stCxn id="15" idx="0"/>
            <a:endCxn id="2" idx="2"/>
          </p:cNvCxnSpPr>
          <p:nvPr/>
        </p:nvCxnSpPr>
        <p:spPr>
          <a:xfrm flipH="1" flipV="1">
            <a:off x="1146653" y="2073453"/>
            <a:ext cx="3675271" cy="4164898"/>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a:stCxn id="15" idx="0"/>
            <a:endCxn id="25" idx="2"/>
          </p:cNvCxnSpPr>
          <p:nvPr/>
        </p:nvCxnSpPr>
        <p:spPr>
          <a:xfrm flipH="1" flipV="1">
            <a:off x="3319812" y="2202462"/>
            <a:ext cx="1502112" cy="4035889"/>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a:stCxn id="12" idx="0"/>
            <a:endCxn id="27" idx="2"/>
          </p:cNvCxnSpPr>
          <p:nvPr/>
        </p:nvCxnSpPr>
        <p:spPr>
          <a:xfrm flipH="1" flipV="1">
            <a:off x="5670682" y="2350775"/>
            <a:ext cx="2199811" cy="3009459"/>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12" idx="0"/>
            <a:endCxn id="2" idx="2"/>
          </p:cNvCxnSpPr>
          <p:nvPr/>
        </p:nvCxnSpPr>
        <p:spPr>
          <a:xfrm flipH="1" flipV="1">
            <a:off x="1146653" y="2073453"/>
            <a:ext cx="6723840" cy="3286781"/>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12" idx="0"/>
            <a:endCxn id="25" idx="2"/>
          </p:cNvCxnSpPr>
          <p:nvPr/>
        </p:nvCxnSpPr>
        <p:spPr>
          <a:xfrm flipH="1" flipV="1">
            <a:off x="3319812" y="2202462"/>
            <a:ext cx="4550681" cy="3157772"/>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stCxn id="136" idx="0"/>
            <a:endCxn id="27" idx="2"/>
          </p:cNvCxnSpPr>
          <p:nvPr/>
        </p:nvCxnSpPr>
        <p:spPr>
          <a:xfrm flipV="1">
            <a:off x="919731" y="2350775"/>
            <a:ext cx="4750951" cy="2525362"/>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a:stCxn id="136" idx="0"/>
            <a:endCxn id="25" idx="2"/>
          </p:cNvCxnSpPr>
          <p:nvPr/>
        </p:nvCxnSpPr>
        <p:spPr>
          <a:xfrm flipV="1">
            <a:off x="919731" y="2202462"/>
            <a:ext cx="2400081" cy="2673675"/>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a:stCxn id="167" idx="0"/>
            <a:endCxn id="2" idx="2"/>
          </p:cNvCxnSpPr>
          <p:nvPr/>
        </p:nvCxnSpPr>
        <p:spPr>
          <a:xfrm flipH="1" flipV="1">
            <a:off x="1146653" y="2073453"/>
            <a:ext cx="442347" cy="4185439"/>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stCxn id="167" idx="0"/>
            <a:endCxn id="25" idx="2"/>
          </p:cNvCxnSpPr>
          <p:nvPr/>
        </p:nvCxnSpPr>
        <p:spPr>
          <a:xfrm flipV="1">
            <a:off x="1589000" y="2202462"/>
            <a:ext cx="1730812" cy="4056430"/>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stCxn id="167" idx="0"/>
            <a:endCxn id="27" idx="2"/>
          </p:cNvCxnSpPr>
          <p:nvPr/>
        </p:nvCxnSpPr>
        <p:spPr>
          <a:xfrm flipV="1">
            <a:off x="1589000" y="2350775"/>
            <a:ext cx="4081682" cy="3908117"/>
          </a:xfrm>
          <a:prstGeom prst="straightConnector1">
            <a:avLst/>
          </a:prstGeom>
          <a:ln w="317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52400" y="4876137"/>
            <a:ext cx="1534662"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err="1" smtClean="0">
                <a:solidFill>
                  <a:prstClr val="black"/>
                </a:solidFill>
                <a:latin typeface="Arial" pitchFamily="34" charset="0"/>
                <a:cs typeface="Arial" pitchFamily="34" charset="0"/>
              </a:rPr>
              <a:t>Rhyacophilidae</a:t>
            </a:r>
            <a:endParaRPr lang="en-US" sz="1400" b="1" dirty="0">
              <a:solidFill>
                <a:prstClr val="black"/>
              </a:solidFill>
              <a:latin typeface="Arial" pitchFamily="34" charset="0"/>
              <a:cs typeface="Arial" pitchFamily="34" charset="0"/>
            </a:endParaRPr>
          </a:p>
        </p:txBody>
      </p:sp>
      <p:sp>
        <p:nvSpPr>
          <p:cNvPr id="21" name="TextBox 20"/>
          <p:cNvSpPr txBox="1"/>
          <p:nvPr/>
        </p:nvSpPr>
        <p:spPr>
          <a:xfrm>
            <a:off x="2254775" y="5609510"/>
            <a:ext cx="1413744"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Limnephilidae</a:t>
            </a:r>
            <a:endParaRPr lang="en-US" sz="1400" b="1" dirty="0">
              <a:solidFill>
                <a:prstClr val="black"/>
              </a:solidFill>
              <a:latin typeface="Arial" pitchFamily="34" charset="0"/>
              <a:cs typeface="Arial" pitchFamily="34" charset="0"/>
            </a:endParaRPr>
          </a:p>
        </p:txBody>
      </p:sp>
      <p:sp>
        <p:nvSpPr>
          <p:cNvPr id="167" name="TextBox 166"/>
          <p:cNvSpPr txBox="1"/>
          <p:nvPr/>
        </p:nvSpPr>
        <p:spPr>
          <a:xfrm>
            <a:off x="1219200" y="6258892"/>
            <a:ext cx="739600"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solidFill>
                  <a:prstClr val="black"/>
                </a:solidFill>
                <a:latin typeface="Arial" pitchFamily="34" charset="0"/>
                <a:cs typeface="Arial" pitchFamily="34" charset="0"/>
              </a:rPr>
              <a:t>Other </a:t>
            </a:r>
            <a:endParaRPr lang="en-US" sz="1400" b="1" dirty="0">
              <a:solidFill>
                <a:prstClr val="black"/>
              </a:solidFill>
              <a:latin typeface="Arial" pitchFamily="34" charset="0"/>
              <a:cs typeface="Arial" pitchFamily="34" charset="0"/>
            </a:endParaRPr>
          </a:p>
        </p:txBody>
      </p:sp>
      <p:sp>
        <p:nvSpPr>
          <p:cNvPr id="16" name="TextBox 15"/>
          <p:cNvSpPr txBox="1"/>
          <p:nvPr/>
        </p:nvSpPr>
        <p:spPr>
          <a:xfrm>
            <a:off x="2554034" y="6245654"/>
            <a:ext cx="1296096"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Gammaridae</a:t>
            </a:r>
            <a:endParaRPr lang="en-US" sz="1400" b="1" dirty="0">
              <a:solidFill>
                <a:prstClr val="black"/>
              </a:solidFill>
              <a:latin typeface="Arial" pitchFamily="34" charset="0"/>
              <a:cs typeface="Arial" pitchFamily="34" charset="0"/>
            </a:endParaRPr>
          </a:p>
        </p:txBody>
      </p:sp>
      <p:sp>
        <p:nvSpPr>
          <p:cNvPr id="10" name="TextBox 9"/>
          <p:cNvSpPr txBox="1"/>
          <p:nvPr/>
        </p:nvSpPr>
        <p:spPr>
          <a:xfrm>
            <a:off x="4020084" y="5700753"/>
            <a:ext cx="1353287"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Hydroptilidae</a:t>
            </a:r>
            <a:endParaRPr lang="en-US" sz="1400" b="1" dirty="0">
              <a:solidFill>
                <a:prstClr val="black"/>
              </a:solidFill>
              <a:latin typeface="Arial" pitchFamily="34" charset="0"/>
              <a:cs typeface="Arial" pitchFamily="34" charset="0"/>
            </a:endParaRPr>
          </a:p>
        </p:txBody>
      </p:sp>
      <p:sp>
        <p:nvSpPr>
          <p:cNvPr id="11" name="TextBox 10"/>
          <p:cNvSpPr txBox="1"/>
          <p:nvPr/>
        </p:nvSpPr>
        <p:spPr>
          <a:xfrm>
            <a:off x="5545968" y="5527682"/>
            <a:ext cx="1537929"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Ephemerellidae</a:t>
            </a:r>
            <a:endParaRPr lang="en-US" sz="1400" b="1" dirty="0">
              <a:solidFill>
                <a:prstClr val="black"/>
              </a:solidFill>
              <a:latin typeface="Arial" pitchFamily="34" charset="0"/>
              <a:cs typeface="Arial" pitchFamily="34" charset="0"/>
            </a:endParaRPr>
          </a:p>
        </p:txBody>
      </p:sp>
      <p:sp>
        <p:nvSpPr>
          <p:cNvPr id="12" name="TextBox 11"/>
          <p:cNvSpPr txBox="1"/>
          <p:nvPr/>
        </p:nvSpPr>
        <p:spPr>
          <a:xfrm>
            <a:off x="7162803" y="5360234"/>
            <a:ext cx="1415379" cy="340519"/>
          </a:xfrm>
          <a:prstGeom prst="round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Chironomidae</a:t>
            </a:r>
            <a:endParaRPr lang="en-US" sz="1400" b="1" dirty="0">
              <a:solidFill>
                <a:prstClr val="black"/>
              </a:solidFill>
              <a:latin typeface="Arial" pitchFamily="34" charset="0"/>
              <a:cs typeface="Arial" pitchFamily="34" charset="0"/>
            </a:endParaRPr>
          </a:p>
        </p:txBody>
      </p:sp>
      <p:pic>
        <p:nvPicPr>
          <p:cNvPr id="45" name="Picture 5"/>
          <p:cNvPicPr>
            <a:picLocks noChangeAspect="1" noChangeArrowheads="1"/>
          </p:cNvPicPr>
          <p:nvPr/>
        </p:nvPicPr>
        <p:blipFill>
          <a:blip r:embed="rId6" cstate="print"/>
          <a:srcRect/>
          <a:stretch>
            <a:fillRect/>
          </a:stretch>
        </p:blipFill>
        <p:spPr bwMode="auto">
          <a:xfrm flipH="1">
            <a:off x="7162803" y="1385729"/>
            <a:ext cx="1590675" cy="678865"/>
          </a:xfrm>
          <a:prstGeom prst="rect">
            <a:avLst/>
          </a:prstGeom>
          <a:noFill/>
          <a:ln w="9525">
            <a:noFill/>
            <a:miter lim="800000"/>
            <a:headEnd/>
            <a:tailEnd/>
          </a:ln>
        </p:spPr>
      </p:pic>
      <p:sp>
        <p:nvSpPr>
          <p:cNvPr id="53" name="TextBox 52"/>
          <p:cNvSpPr txBox="1"/>
          <p:nvPr/>
        </p:nvSpPr>
        <p:spPr>
          <a:xfrm>
            <a:off x="509177" y="1016397"/>
            <a:ext cx="1420046" cy="369332"/>
          </a:xfrm>
          <a:prstGeom prst="rect">
            <a:avLst/>
          </a:prstGeom>
          <a:noFill/>
        </p:spPr>
        <p:txBody>
          <a:bodyPr wrap="square" rtlCol="0">
            <a:spAutoFit/>
          </a:bodyPr>
          <a:lstStyle/>
          <a:p>
            <a:r>
              <a:rPr lang="en-US" b="1" dirty="0" smtClean="0">
                <a:solidFill>
                  <a:prstClr val="black"/>
                </a:solidFill>
              </a:rPr>
              <a:t>Chinook: 7%</a:t>
            </a:r>
            <a:endParaRPr lang="en-US" b="1" dirty="0">
              <a:solidFill>
                <a:prstClr val="black"/>
              </a:solidFill>
            </a:endParaRPr>
          </a:p>
        </p:txBody>
      </p:sp>
      <p:sp>
        <p:nvSpPr>
          <p:cNvPr id="86" name="TextBox 85"/>
          <p:cNvSpPr txBox="1"/>
          <p:nvPr/>
        </p:nvSpPr>
        <p:spPr>
          <a:xfrm>
            <a:off x="2351440" y="994509"/>
            <a:ext cx="1719428" cy="381000"/>
          </a:xfrm>
          <a:prstGeom prst="rect">
            <a:avLst/>
          </a:prstGeom>
          <a:noFill/>
        </p:spPr>
        <p:txBody>
          <a:bodyPr wrap="square" rtlCol="0">
            <a:spAutoFit/>
          </a:bodyPr>
          <a:lstStyle/>
          <a:p>
            <a:r>
              <a:rPr lang="en-US" b="1" dirty="0" smtClean="0">
                <a:solidFill>
                  <a:prstClr val="black"/>
                </a:solidFill>
              </a:rPr>
              <a:t>Steelhead: 8%</a:t>
            </a:r>
            <a:endParaRPr lang="en-US" b="1" dirty="0">
              <a:solidFill>
                <a:prstClr val="black"/>
              </a:solidFill>
            </a:endParaRPr>
          </a:p>
        </p:txBody>
      </p:sp>
      <p:sp>
        <p:nvSpPr>
          <p:cNvPr id="87" name="TextBox 86"/>
          <p:cNvSpPr txBox="1"/>
          <p:nvPr/>
        </p:nvSpPr>
        <p:spPr>
          <a:xfrm>
            <a:off x="4829312" y="953845"/>
            <a:ext cx="1964054" cy="369332"/>
          </a:xfrm>
          <a:prstGeom prst="rect">
            <a:avLst/>
          </a:prstGeom>
          <a:noFill/>
        </p:spPr>
        <p:txBody>
          <a:bodyPr wrap="square" rtlCol="0">
            <a:spAutoFit/>
          </a:bodyPr>
          <a:lstStyle/>
          <a:p>
            <a:r>
              <a:rPr lang="en-US" b="1" dirty="0" smtClean="0">
                <a:solidFill>
                  <a:prstClr val="black"/>
                </a:solidFill>
              </a:rPr>
              <a:t>Brook Trout: 80%</a:t>
            </a:r>
            <a:endParaRPr lang="en-US" b="1" dirty="0">
              <a:solidFill>
                <a:prstClr val="black"/>
              </a:solidFill>
            </a:endParaRPr>
          </a:p>
        </p:txBody>
      </p:sp>
      <p:sp>
        <p:nvSpPr>
          <p:cNvPr id="88" name="TextBox 87"/>
          <p:cNvSpPr txBox="1"/>
          <p:nvPr/>
        </p:nvSpPr>
        <p:spPr>
          <a:xfrm>
            <a:off x="6941318" y="907197"/>
            <a:ext cx="1588634" cy="369332"/>
          </a:xfrm>
          <a:prstGeom prst="rect">
            <a:avLst/>
          </a:prstGeom>
          <a:noFill/>
        </p:spPr>
        <p:txBody>
          <a:bodyPr wrap="square" rtlCol="0">
            <a:spAutoFit/>
          </a:bodyPr>
          <a:lstStyle/>
          <a:p>
            <a:r>
              <a:rPr lang="en-US" b="1" dirty="0" err="1" smtClean="0">
                <a:solidFill>
                  <a:prstClr val="black"/>
                </a:solidFill>
              </a:rPr>
              <a:t>Sculpin</a:t>
            </a:r>
            <a:r>
              <a:rPr lang="en-US" dirty="0" smtClean="0">
                <a:solidFill>
                  <a:prstClr val="black"/>
                </a:solidFill>
              </a:rPr>
              <a:t>:</a:t>
            </a:r>
            <a:r>
              <a:rPr lang="en-US" b="1" dirty="0" smtClean="0">
                <a:solidFill>
                  <a:prstClr val="black"/>
                </a:solidFill>
              </a:rPr>
              <a:t> 5%</a:t>
            </a:r>
            <a:endParaRPr lang="en-US" b="1" dirty="0">
              <a:solidFill>
                <a:prstClr val="black"/>
              </a:solidFill>
            </a:endParaRPr>
          </a:p>
        </p:txBody>
      </p:sp>
    </p:spTree>
    <p:extLst>
      <p:ext uri="{BB962C8B-B14F-4D97-AF65-F5344CB8AC3E}">
        <p14:creationId xmlns:p14="http://schemas.microsoft.com/office/powerpoint/2010/main" val="40287280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925" y="747128"/>
            <a:ext cx="2324217" cy="10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88"/>
          <p:cNvPicPr>
            <a:picLocks noChangeAspect="1" noChangeArrowheads="1"/>
          </p:cNvPicPr>
          <p:nvPr/>
        </p:nvPicPr>
        <p:blipFill>
          <a:blip r:embed="rId4" cstate="print"/>
          <a:srcRect/>
          <a:stretch>
            <a:fillRect/>
          </a:stretch>
        </p:blipFill>
        <p:spPr bwMode="auto">
          <a:xfrm>
            <a:off x="2104332" y="3957524"/>
            <a:ext cx="962718" cy="478552"/>
          </a:xfrm>
          <a:prstGeom prst="rect">
            <a:avLst/>
          </a:prstGeom>
          <a:noFill/>
          <a:ln w="9525">
            <a:noFill/>
            <a:miter lim="800000"/>
            <a:headEnd/>
            <a:tailEnd/>
          </a:ln>
        </p:spPr>
      </p:pic>
      <p:pic>
        <p:nvPicPr>
          <p:cNvPr id="27" name="Picture 5"/>
          <p:cNvPicPr>
            <a:picLocks noChangeAspect="1" noChangeArrowheads="1"/>
          </p:cNvPicPr>
          <p:nvPr/>
        </p:nvPicPr>
        <p:blipFill>
          <a:blip r:embed="rId5" cstate="print"/>
          <a:srcRect/>
          <a:stretch>
            <a:fillRect/>
          </a:stretch>
        </p:blipFill>
        <p:spPr bwMode="auto">
          <a:xfrm>
            <a:off x="2821781" y="777875"/>
            <a:ext cx="1624567" cy="533400"/>
          </a:xfrm>
          <a:prstGeom prst="rect">
            <a:avLst/>
          </a:prstGeom>
          <a:ln w="38100" cap="sq">
            <a:noFill/>
            <a:prstDash val="solid"/>
            <a:miter lim="800000"/>
          </a:ln>
          <a:effectLst/>
        </p:spPr>
      </p:pic>
      <p:sp>
        <p:nvSpPr>
          <p:cNvPr id="28" name="Oval 27"/>
          <p:cNvSpPr/>
          <p:nvPr/>
        </p:nvSpPr>
        <p:spPr>
          <a:xfrm>
            <a:off x="1966913" y="3714750"/>
            <a:ext cx="1219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9" name="Oval 28"/>
          <p:cNvSpPr/>
          <p:nvPr/>
        </p:nvSpPr>
        <p:spPr>
          <a:xfrm>
            <a:off x="3428359" y="3717025"/>
            <a:ext cx="1219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Prey 2</a:t>
            </a:r>
            <a:endParaRPr lang="en-US" sz="2400" b="1" dirty="0"/>
          </a:p>
        </p:txBody>
      </p:sp>
      <p:sp>
        <p:nvSpPr>
          <p:cNvPr id="30" name="Oval 29"/>
          <p:cNvSpPr/>
          <p:nvPr/>
        </p:nvSpPr>
        <p:spPr>
          <a:xfrm>
            <a:off x="4786313" y="3714750"/>
            <a:ext cx="1219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Prey 3</a:t>
            </a:r>
            <a:endParaRPr lang="en-US" sz="2400" b="1" dirty="0"/>
          </a:p>
        </p:txBody>
      </p:sp>
      <p:cxnSp>
        <p:nvCxnSpPr>
          <p:cNvPr id="31" name="Straight Arrow Connector 30"/>
          <p:cNvCxnSpPr>
            <a:stCxn id="29" idx="0"/>
          </p:cNvCxnSpPr>
          <p:nvPr/>
        </p:nvCxnSpPr>
        <p:spPr>
          <a:xfrm flipH="1" flipV="1">
            <a:off x="3239321" y="1608339"/>
            <a:ext cx="798638" cy="2108686"/>
          </a:xfrm>
          <a:prstGeom prst="straightConnector1">
            <a:avLst/>
          </a:prstGeom>
          <a:ln w="152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76512" y="1754875"/>
            <a:ext cx="490538" cy="1959876"/>
          </a:xfrm>
          <a:prstGeom prst="straightConnector1">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733159" y="1752600"/>
            <a:ext cx="1627918" cy="1955037"/>
          </a:xfrm>
          <a:prstGeom prst="straightConnector1">
            <a:avLst/>
          </a:prstGeom>
          <a:ln w="603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5" name="Picture 90"/>
          <p:cNvPicPr>
            <a:picLocks noChangeAspect="1" noChangeArrowheads="1"/>
          </p:cNvPicPr>
          <p:nvPr/>
        </p:nvPicPr>
        <p:blipFill>
          <a:blip r:embed="rId6" cstate="print"/>
          <a:srcRect/>
          <a:stretch>
            <a:fillRect/>
          </a:stretch>
        </p:blipFill>
        <p:spPr bwMode="auto">
          <a:xfrm>
            <a:off x="3615431" y="3919424"/>
            <a:ext cx="774248" cy="500198"/>
          </a:xfrm>
          <a:prstGeom prst="rect">
            <a:avLst/>
          </a:prstGeom>
          <a:noFill/>
          <a:ln w="9525">
            <a:noFill/>
            <a:miter lim="800000"/>
            <a:headEnd/>
            <a:tailEnd/>
          </a:ln>
        </p:spPr>
      </p:pic>
      <p:pic>
        <p:nvPicPr>
          <p:cNvPr id="36" name="Picture 87"/>
          <p:cNvPicPr>
            <a:picLocks noChangeAspect="1" noChangeArrowheads="1"/>
          </p:cNvPicPr>
          <p:nvPr/>
        </p:nvPicPr>
        <p:blipFill>
          <a:blip r:embed="rId7" cstate="print"/>
          <a:srcRect/>
          <a:stretch>
            <a:fillRect/>
          </a:stretch>
        </p:blipFill>
        <p:spPr bwMode="auto">
          <a:xfrm>
            <a:off x="5012225" y="3843224"/>
            <a:ext cx="698706" cy="633526"/>
          </a:xfrm>
          <a:prstGeom prst="rect">
            <a:avLst/>
          </a:prstGeom>
          <a:noFill/>
          <a:ln w="9525">
            <a:noFill/>
            <a:miter lim="800000"/>
            <a:headEnd/>
            <a:tailEnd/>
          </a:ln>
        </p:spPr>
      </p:pic>
      <p:cxnSp>
        <p:nvCxnSpPr>
          <p:cNvPr id="53" name="Straight Arrow Connector 52"/>
          <p:cNvCxnSpPr>
            <a:endCxn id="29" idx="0"/>
          </p:cNvCxnSpPr>
          <p:nvPr/>
        </p:nvCxnSpPr>
        <p:spPr>
          <a:xfrm rot="10800000" flipV="1">
            <a:off x="4037960" y="1754875"/>
            <a:ext cx="2395537" cy="1962150"/>
          </a:xfrm>
          <a:prstGeom prst="straightConnector1">
            <a:avLst/>
          </a:prstGeom>
          <a:ln w="1968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30" idx="0"/>
          </p:cNvCxnSpPr>
          <p:nvPr/>
        </p:nvCxnSpPr>
        <p:spPr>
          <a:xfrm rot="5400000">
            <a:off x="5079207" y="2069307"/>
            <a:ext cx="1962150" cy="1328737"/>
          </a:xfrm>
          <a:prstGeom prst="straightConnector1">
            <a:avLst/>
          </a:prstGeom>
          <a:ln w="11112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ext Box 2"/>
          <p:cNvSpPr txBox="1">
            <a:spLocks noChangeArrowheads="1"/>
          </p:cNvSpPr>
          <p:nvPr/>
        </p:nvSpPr>
        <p:spPr bwMode="auto">
          <a:xfrm>
            <a:off x="0" y="0"/>
            <a:ext cx="9144000" cy="777875"/>
          </a:xfrm>
          <a:prstGeom prst="rect">
            <a:avLst/>
          </a:prstGeom>
          <a:solidFill>
            <a:srgbClr val="339966"/>
          </a:solidFill>
          <a:ln w="15875">
            <a:solidFill>
              <a:schemeClr val="bg2"/>
            </a:solidFill>
            <a:miter lim="800000"/>
            <a:headEnd/>
            <a:tailEnd/>
          </a:ln>
        </p:spPr>
        <p:txBody>
          <a:bodyPr>
            <a:spAutoFit/>
          </a:bodyPr>
          <a:lstStyle/>
          <a:p>
            <a:pPr algn="ctr"/>
            <a:r>
              <a:rPr lang="en-US" sz="3600" i="1" dirty="0" smtClean="0"/>
              <a:t>Competition for Food</a:t>
            </a:r>
            <a:r>
              <a:rPr lang="en-US" sz="4400" i="1" dirty="0" smtClean="0"/>
              <a:t>  </a:t>
            </a:r>
            <a:endParaRPr lang="en-US" sz="3600" i="1" dirty="0"/>
          </a:p>
        </p:txBody>
      </p:sp>
      <p:cxnSp>
        <p:nvCxnSpPr>
          <p:cNvPr id="46" name="Straight Arrow Connector 45"/>
          <p:cNvCxnSpPr/>
          <p:nvPr/>
        </p:nvCxnSpPr>
        <p:spPr>
          <a:xfrm flipH="1">
            <a:off x="5012225" y="1436710"/>
            <a:ext cx="1858986" cy="3468"/>
          </a:xfrm>
          <a:prstGeom prst="straightConnector1">
            <a:avLst/>
          </a:prstGeom>
          <a:ln w="2540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04800" y="5486400"/>
            <a:ext cx="8534400" cy="584775"/>
          </a:xfrm>
          <a:prstGeom prst="rect">
            <a:avLst/>
          </a:prstGeom>
          <a:noFill/>
        </p:spPr>
        <p:txBody>
          <a:bodyPr wrap="square" rtlCol="0">
            <a:spAutoFit/>
          </a:bodyPr>
          <a:lstStyle/>
          <a:p>
            <a:pPr marL="514350" indent="-514350"/>
            <a:r>
              <a:rPr lang="en-US" sz="3200" b="1" dirty="0" smtClean="0">
                <a:solidFill>
                  <a:srgbClr val="FF0000"/>
                </a:solidFill>
              </a:rPr>
              <a:t>Potential competition for shared food resources</a:t>
            </a:r>
          </a:p>
        </p:txBody>
      </p:sp>
      <p:pic>
        <p:nvPicPr>
          <p:cNvPr id="19" name="Picture 4"/>
          <p:cNvPicPr>
            <a:picLocks noChangeAspect="1" noChangeArrowheads="1"/>
          </p:cNvPicPr>
          <p:nvPr/>
        </p:nvPicPr>
        <p:blipFill>
          <a:blip r:embed="rId8" cstate="print"/>
          <a:srcRect/>
          <a:stretch>
            <a:fillRect/>
          </a:stretch>
        </p:blipFill>
        <p:spPr bwMode="auto">
          <a:xfrm>
            <a:off x="622691" y="934144"/>
            <a:ext cx="2044309" cy="579221"/>
          </a:xfrm>
          <a:prstGeom prst="rect">
            <a:avLst/>
          </a:prstGeom>
          <a:ln>
            <a:noFill/>
          </a:ln>
          <a:effectLst/>
        </p:spPr>
      </p:pic>
      <p:cxnSp>
        <p:nvCxnSpPr>
          <p:cNvPr id="37" name="Straight Arrow Connector 36"/>
          <p:cNvCxnSpPr>
            <a:stCxn id="18" idx="2"/>
          </p:cNvCxnSpPr>
          <p:nvPr/>
        </p:nvCxnSpPr>
        <p:spPr>
          <a:xfrm flipH="1">
            <a:off x="3067050" y="1813927"/>
            <a:ext cx="4972984" cy="1903099"/>
          </a:xfrm>
          <a:prstGeom prst="straightConnector1">
            <a:avLst/>
          </a:prstGeom>
          <a:ln w="1968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38" name="Picture 5"/>
          <p:cNvPicPr>
            <a:picLocks noChangeAspect="1" noChangeArrowheads="1"/>
          </p:cNvPicPr>
          <p:nvPr/>
        </p:nvPicPr>
        <p:blipFill>
          <a:blip r:embed="rId9" cstate="print"/>
          <a:srcRect/>
          <a:stretch>
            <a:fillRect/>
          </a:stretch>
        </p:blipFill>
        <p:spPr bwMode="auto">
          <a:xfrm flipH="1">
            <a:off x="1102483" y="1608339"/>
            <a:ext cx="1590675" cy="678865"/>
          </a:xfrm>
          <a:prstGeom prst="rect">
            <a:avLst/>
          </a:prstGeom>
          <a:noFill/>
          <a:ln w="9525">
            <a:noFill/>
            <a:miter lim="800000"/>
            <a:headEnd/>
            <a:tailEnd/>
          </a:ln>
        </p:spPr>
      </p:pic>
      <p:pic>
        <p:nvPicPr>
          <p:cNvPr id="39" name="Picture 3"/>
          <p:cNvPicPr>
            <a:picLocks noChangeAspect="1" noChangeArrowheads="1"/>
          </p:cNvPicPr>
          <p:nvPr/>
        </p:nvPicPr>
        <p:blipFill>
          <a:blip r:embed="rId10" cstate="print"/>
          <a:srcRect/>
          <a:stretch>
            <a:fillRect/>
          </a:stretch>
        </p:blipFill>
        <p:spPr bwMode="auto">
          <a:xfrm flipH="1">
            <a:off x="3563352" y="1280528"/>
            <a:ext cx="1329183" cy="474347"/>
          </a:xfrm>
          <a:prstGeom prst="rect">
            <a:avLst/>
          </a:prstGeom>
          <a:noFill/>
          <a:ln w="9525">
            <a:noFill/>
            <a:miter lim="800000"/>
            <a:headEnd/>
            <a:tailEnd/>
          </a:ln>
        </p:spPr>
      </p:pic>
    </p:spTree>
    <p:extLst>
      <p:ext uri="{BB962C8B-B14F-4D97-AF65-F5344CB8AC3E}">
        <p14:creationId xmlns:p14="http://schemas.microsoft.com/office/powerpoint/2010/main" val="36741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 name="Rounded Rectangle 494"/>
          <p:cNvSpPr/>
          <p:nvPr/>
        </p:nvSpPr>
        <p:spPr>
          <a:xfrm>
            <a:off x="152400" y="76200"/>
            <a:ext cx="8839200" cy="6629400"/>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itchFamily="34" charset="0"/>
              <a:cs typeface="Arial" pitchFamily="34" charset="0"/>
            </a:endParaRPr>
          </a:p>
        </p:txBody>
      </p:sp>
      <p:sp>
        <p:nvSpPr>
          <p:cNvPr id="111" name="TextBox 110"/>
          <p:cNvSpPr txBox="1"/>
          <p:nvPr/>
        </p:nvSpPr>
        <p:spPr>
          <a:xfrm>
            <a:off x="744793" y="76200"/>
            <a:ext cx="6848670" cy="830997"/>
          </a:xfrm>
          <a:prstGeom prst="rect">
            <a:avLst/>
          </a:prstGeom>
          <a:noFill/>
        </p:spPr>
        <p:txBody>
          <a:bodyPr wrap="none" rtlCol="0">
            <a:spAutoFit/>
          </a:bodyPr>
          <a:lstStyle/>
          <a:p>
            <a:r>
              <a:rPr lang="en-US" sz="2800" u="sng" dirty="0" smtClean="0">
                <a:solidFill>
                  <a:prstClr val="black"/>
                </a:solidFill>
                <a:latin typeface="Arial" pitchFamily="34" charset="0"/>
                <a:cs typeface="Arial" pitchFamily="34" charset="0"/>
              </a:rPr>
              <a:t>Reach 1(Treatment)</a:t>
            </a:r>
          </a:p>
          <a:p>
            <a:r>
              <a:rPr lang="en-US" sz="2000" dirty="0" smtClean="0">
                <a:solidFill>
                  <a:prstClr val="black"/>
                </a:solidFill>
                <a:latin typeface="Arial" pitchFamily="34" charset="0"/>
                <a:cs typeface="Arial" pitchFamily="34" charset="0"/>
              </a:rPr>
              <a:t>Predicted Impact of Brook Trout Removal (Proposed 2016)</a:t>
            </a:r>
            <a:endParaRPr lang="en-US" sz="2000" dirty="0">
              <a:solidFill>
                <a:prstClr val="black"/>
              </a:solidFill>
              <a:latin typeface="Arial" pitchFamily="34" charset="0"/>
              <a:cs typeface="Arial"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7154"/>
            <a:ext cx="1374314" cy="67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8" name="Straight Arrow Connector 67"/>
          <p:cNvCxnSpPr>
            <a:stCxn id="21" idx="0"/>
            <a:endCxn id="2" idx="2"/>
          </p:cNvCxnSpPr>
          <p:nvPr/>
        </p:nvCxnSpPr>
        <p:spPr>
          <a:xfrm flipH="1" flipV="1">
            <a:off x="839557" y="1993708"/>
            <a:ext cx="1538185" cy="3683905"/>
          </a:xfrm>
          <a:prstGeom prst="straightConnector1">
            <a:avLst/>
          </a:prstGeom>
          <a:ln w="2317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4" idx="0"/>
            <a:endCxn id="2" idx="2"/>
          </p:cNvCxnSpPr>
          <p:nvPr/>
        </p:nvCxnSpPr>
        <p:spPr>
          <a:xfrm flipH="1" flipV="1">
            <a:off x="839557" y="1993708"/>
            <a:ext cx="4906195" cy="4272197"/>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9" idx="0"/>
            <a:endCxn id="2" idx="2"/>
          </p:cNvCxnSpPr>
          <p:nvPr/>
        </p:nvCxnSpPr>
        <p:spPr>
          <a:xfrm flipH="1" flipV="1">
            <a:off x="839557" y="1993708"/>
            <a:ext cx="193904" cy="3445543"/>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5" idx="0"/>
            <a:endCxn id="2" idx="2"/>
          </p:cNvCxnSpPr>
          <p:nvPr/>
        </p:nvCxnSpPr>
        <p:spPr>
          <a:xfrm flipH="1" flipV="1">
            <a:off x="839557" y="1993708"/>
            <a:ext cx="3569166" cy="4272196"/>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2" idx="0"/>
            <a:endCxn id="2" idx="2"/>
          </p:cNvCxnSpPr>
          <p:nvPr/>
        </p:nvCxnSpPr>
        <p:spPr>
          <a:xfrm flipH="1" flipV="1">
            <a:off x="839557" y="1993708"/>
            <a:ext cx="7335733" cy="3478851"/>
          </a:xfrm>
          <a:prstGeom prst="straightConnector1">
            <a:avLst/>
          </a:prstGeom>
          <a:ln w="149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6" idx="0"/>
            <a:endCxn id="2" idx="2"/>
          </p:cNvCxnSpPr>
          <p:nvPr/>
        </p:nvCxnSpPr>
        <p:spPr>
          <a:xfrm flipH="1" flipV="1">
            <a:off x="839557" y="1993708"/>
            <a:ext cx="2059667" cy="4272197"/>
          </a:xfrm>
          <a:prstGeom prst="straightConnector1">
            <a:avLst/>
          </a:prstGeom>
          <a:ln w="1238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11" idx="0"/>
            <a:endCxn id="2" idx="2"/>
          </p:cNvCxnSpPr>
          <p:nvPr/>
        </p:nvCxnSpPr>
        <p:spPr>
          <a:xfrm flipH="1" flipV="1">
            <a:off x="839557" y="1993708"/>
            <a:ext cx="4651822" cy="3840223"/>
          </a:xfrm>
          <a:prstGeom prst="straightConnector1">
            <a:avLst/>
          </a:prstGeom>
          <a:ln w="1016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56" idx="0"/>
            <a:endCxn id="2" idx="2"/>
          </p:cNvCxnSpPr>
          <p:nvPr/>
        </p:nvCxnSpPr>
        <p:spPr>
          <a:xfrm flipH="1" flipV="1">
            <a:off x="839557" y="1993708"/>
            <a:ext cx="6438878" cy="4286049"/>
          </a:xfrm>
          <a:prstGeom prst="straightConnector1">
            <a:avLst/>
          </a:prstGeom>
          <a:ln w="1301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10" idx="0"/>
            <a:endCxn id="2" idx="2"/>
          </p:cNvCxnSpPr>
          <p:nvPr/>
        </p:nvCxnSpPr>
        <p:spPr>
          <a:xfrm flipH="1" flipV="1">
            <a:off x="839557" y="1993708"/>
            <a:ext cx="3030473" cy="3609479"/>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8" name="Picture 4"/>
          <p:cNvPicPr>
            <a:picLocks noChangeAspect="1" noChangeArrowheads="1"/>
          </p:cNvPicPr>
          <p:nvPr/>
        </p:nvPicPr>
        <p:blipFill>
          <a:blip r:embed="rId4" cstate="print"/>
          <a:srcRect/>
          <a:stretch>
            <a:fillRect/>
          </a:stretch>
        </p:blipFill>
        <p:spPr bwMode="auto">
          <a:xfrm>
            <a:off x="1671019" y="1364714"/>
            <a:ext cx="2052115" cy="581433"/>
          </a:xfrm>
          <a:prstGeom prst="rect">
            <a:avLst/>
          </a:prstGeom>
          <a:ln>
            <a:noFill/>
          </a:ln>
          <a:effectLst/>
        </p:spPr>
      </p:pic>
      <p:cxnSp>
        <p:nvCxnSpPr>
          <p:cNvPr id="39" name="Straight Arrow Connector 38"/>
          <p:cNvCxnSpPr>
            <a:stCxn id="21" idx="0"/>
            <a:endCxn id="38" idx="2"/>
          </p:cNvCxnSpPr>
          <p:nvPr/>
        </p:nvCxnSpPr>
        <p:spPr>
          <a:xfrm flipV="1">
            <a:off x="2377742" y="1946147"/>
            <a:ext cx="319335" cy="3731466"/>
          </a:xfrm>
          <a:prstGeom prst="straightConnector1">
            <a:avLst/>
          </a:prstGeom>
          <a:ln w="2984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4" idx="0"/>
            <a:endCxn id="38" idx="2"/>
          </p:cNvCxnSpPr>
          <p:nvPr/>
        </p:nvCxnSpPr>
        <p:spPr>
          <a:xfrm flipH="1" flipV="1">
            <a:off x="2697077" y="1946147"/>
            <a:ext cx="3048675" cy="4319758"/>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9" idx="0"/>
            <a:endCxn id="38" idx="2"/>
          </p:cNvCxnSpPr>
          <p:nvPr/>
        </p:nvCxnSpPr>
        <p:spPr>
          <a:xfrm flipV="1">
            <a:off x="1033461" y="1946147"/>
            <a:ext cx="1663616" cy="3493104"/>
          </a:xfrm>
          <a:prstGeom prst="straightConnector1">
            <a:avLst/>
          </a:prstGeom>
          <a:ln w="190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86" idx="0"/>
            <a:endCxn id="38" idx="2"/>
          </p:cNvCxnSpPr>
          <p:nvPr/>
        </p:nvCxnSpPr>
        <p:spPr>
          <a:xfrm flipH="1" flipV="1">
            <a:off x="2697077" y="1946147"/>
            <a:ext cx="3727708" cy="3502869"/>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5" idx="0"/>
            <a:endCxn id="38" idx="2"/>
          </p:cNvCxnSpPr>
          <p:nvPr/>
        </p:nvCxnSpPr>
        <p:spPr>
          <a:xfrm flipH="1" flipV="1">
            <a:off x="2697077" y="1946147"/>
            <a:ext cx="1711646" cy="4319757"/>
          </a:xfrm>
          <a:prstGeom prst="straightConnector1">
            <a:avLst/>
          </a:prstGeom>
          <a:ln w="2444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41" idx="2"/>
          </p:cNvCxnSpPr>
          <p:nvPr/>
        </p:nvCxnSpPr>
        <p:spPr>
          <a:xfrm flipH="1" flipV="1">
            <a:off x="4307660" y="1886706"/>
            <a:ext cx="3866055" cy="3941970"/>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1" idx="0"/>
            <a:endCxn id="38" idx="2"/>
          </p:cNvCxnSpPr>
          <p:nvPr/>
        </p:nvCxnSpPr>
        <p:spPr>
          <a:xfrm flipH="1" flipV="1">
            <a:off x="2697077" y="1946147"/>
            <a:ext cx="2794302" cy="3887784"/>
          </a:xfrm>
          <a:prstGeom prst="straightConnector1">
            <a:avLst/>
          </a:prstGeom>
          <a:ln w="2000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30199" y="6265904"/>
            <a:ext cx="957047"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Baetidae</a:t>
            </a:r>
            <a:endParaRPr lang="en-US" sz="1400" b="1" dirty="0">
              <a:solidFill>
                <a:prstClr val="black"/>
              </a:solidFill>
              <a:latin typeface="Arial" pitchFamily="34" charset="0"/>
              <a:cs typeface="Arial" pitchFamily="34" charset="0"/>
            </a:endParaRPr>
          </a:p>
        </p:txBody>
      </p:sp>
      <p:sp>
        <p:nvSpPr>
          <p:cNvPr id="16" name="TextBox 15"/>
          <p:cNvSpPr txBox="1"/>
          <p:nvPr/>
        </p:nvSpPr>
        <p:spPr>
          <a:xfrm>
            <a:off x="2251176" y="6265905"/>
            <a:ext cx="1296096"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Gammaridae</a:t>
            </a:r>
            <a:endParaRPr lang="en-US" sz="1400" b="1" dirty="0">
              <a:solidFill>
                <a:prstClr val="black"/>
              </a:solidFill>
              <a:latin typeface="Arial" pitchFamily="34" charset="0"/>
              <a:cs typeface="Arial" pitchFamily="34" charset="0"/>
            </a:endParaRPr>
          </a:p>
        </p:txBody>
      </p:sp>
      <p:sp>
        <p:nvSpPr>
          <p:cNvPr id="167" name="TextBox 166"/>
          <p:cNvSpPr txBox="1"/>
          <p:nvPr/>
        </p:nvSpPr>
        <p:spPr>
          <a:xfrm>
            <a:off x="1033460" y="6279757"/>
            <a:ext cx="739600" cy="340519"/>
          </a:xfrm>
          <a:prstGeom prst="roundRect">
            <a:avLst>
              <a:gd name="adj"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solidFill>
                  <a:prstClr val="black"/>
                </a:solidFill>
                <a:latin typeface="Arial" pitchFamily="34" charset="0"/>
                <a:cs typeface="Arial" pitchFamily="34" charset="0"/>
              </a:rPr>
              <a:t>Other </a:t>
            </a:r>
            <a:endParaRPr lang="en-US" sz="1400" b="1" dirty="0">
              <a:solidFill>
                <a:prstClr val="black"/>
              </a:solidFill>
              <a:latin typeface="Arial" pitchFamily="34" charset="0"/>
              <a:cs typeface="Arial" pitchFamily="34" charset="0"/>
            </a:endParaRPr>
          </a:p>
        </p:txBody>
      </p:sp>
      <p:sp>
        <p:nvSpPr>
          <p:cNvPr id="14" name="TextBox 13"/>
          <p:cNvSpPr txBox="1"/>
          <p:nvPr/>
        </p:nvSpPr>
        <p:spPr>
          <a:xfrm>
            <a:off x="5190526" y="6265905"/>
            <a:ext cx="1110451"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Dytiscidae</a:t>
            </a:r>
            <a:endParaRPr lang="en-US" sz="1400" b="1" dirty="0">
              <a:solidFill>
                <a:prstClr val="black"/>
              </a:solidFill>
              <a:latin typeface="Arial" pitchFamily="34" charset="0"/>
              <a:cs typeface="Arial" pitchFamily="34" charset="0"/>
            </a:endParaRPr>
          </a:p>
        </p:txBody>
      </p:sp>
      <p:cxnSp>
        <p:nvCxnSpPr>
          <p:cNvPr id="72" name="Straight Arrow Connector 71"/>
          <p:cNvCxnSpPr>
            <a:stCxn id="19" idx="0"/>
            <a:endCxn id="2" idx="2"/>
          </p:cNvCxnSpPr>
          <p:nvPr/>
        </p:nvCxnSpPr>
        <p:spPr>
          <a:xfrm flipH="1" flipV="1">
            <a:off x="839557" y="1993708"/>
            <a:ext cx="193904" cy="3445543"/>
          </a:xfrm>
          <a:prstGeom prst="straightConnector1">
            <a:avLst/>
          </a:prstGeom>
          <a:ln w="273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56" idx="0"/>
            <a:endCxn id="38" idx="2"/>
          </p:cNvCxnSpPr>
          <p:nvPr/>
        </p:nvCxnSpPr>
        <p:spPr>
          <a:xfrm flipH="1" flipV="1">
            <a:off x="2697077" y="1946147"/>
            <a:ext cx="4581358" cy="4333610"/>
          </a:xfrm>
          <a:prstGeom prst="straightConnector1">
            <a:avLst/>
          </a:prstGeom>
          <a:ln w="2063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10" idx="0"/>
            <a:endCxn id="38" idx="2"/>
          </p:cNvCxnSpPr>
          <p:nvPr/>
        </p:nvCxnSpPr>
        <p:spPr>
          <a:xfrm flipH="1" flipV="1">
            <a:off x="2697077" y="1946147"/>
            <a:ext cx="1172953" cy="3657040"/>
          </a:xfrm>
          <a:prstGeom prst="straightConnector1">
            <a:avLst/>
          </a:prstGeom>
          <a:ln w="2476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167" idx="0"/>
            <a:endCxn id="38" idx="2"/>
          </p:cNvCxnSpPr>
          <p:nvPr/>
        </p:nvCxnSpPr>
        <p:spPr>
          <a:xfrm flipV="1">
            <a:off x="1403260" y="1946147"/>
            <a:ext cx="1293817" cy="4333610"/>
          </a:xfrm>
          <a:prstGeom prst="straightConnector1">
            <a:avLst/>
          </a:prstGeom>
          <a:ln w="317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41" name="Picture 3"/>
          <p:cNvPicPr>
            <a:picLocks noChangeAspect="1" noChangeArrowheads="1"/>
          </p:cNvPicPr>
          <p:nvPr/>
        </p:nvPicPr>
        <p:blipFill>
          <a:blip r:embed="rId5" cstate="print"/>
          <a:srcRect/>
          <a:stretch>
            <a:fillRect/>
          </a:stretch>
        </p:blipFill>
        <p:spPr bwMode="auto">
          <a:xfrm flipH="1">
            <a:off x="3643069" y="1412359"/>
            <a:ext cx="1329183" cy="474347"/>
          </a:xfrm>
          <a:prstGeom prst="rect">
            <a:avLst/>
          </a:prstGeom>
          <a:noFill/>
          <a:ln w="9525">
            <a:noFill/>
            <a:miter lim="800000"/>
            <a:headEnd/>
            <a:tailEnd/>
          </a:ln>
        </p:spPr>
      </p:pic>
      <p:cxnSp>
        <p:nvCxnSpPr>
          <p:cNvPr id="73" name="Straight Arrow Connector 72"/>
          <p:cNvCxnSpPr>
            <a:stCxn id="21" idx="0"/>
            <a:endCxn id="41" idx="2"/>
          </p:cNvCxnSpPr>
          <p:nvPr/>
        </p:nvCxnSpPr>
        <p:spPr>
          <a:xfrm flipV="1">
            <a:off x="2377742" y="1886706"/>
            <a:ext cx="1929918" cy="3790907"/>
          </a:xfrm>
          <a:prstGeom prst="straightConnector1">
            <a:avLst/>
          </a:prstGeom>
          <a:ln w="1079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9" idx="0"/>
            <a:endCxn id="41" idx="2"/>
          </p:cNvCxnSpPr>
          <p:nvPr/>
        </p:nvCxnSpPr>
        <p:spPr>
          <a:xfrm flipV="1">
            <a:off x="1033461" y="1886706"/>
            <a:ext cx="3274199" cy="3552545"/>
          </a:xfrm>
          <a:prstGeom prst="straightConnector1">
            <a:avLst/>
          </a:prstGeom>
          <a:ln w="889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86" idx="0"/>
            <a:endCxn id="41" idx="2"/>
          </p:cNvCxnSpPr>
          <p:nvPr/>
        </p:nvCxnSpPr>
        <p:spPr>
          <a:xfrm flipH="1" flipV="1">
            <a:off x="4307660" y="1886706"/>
            <a:ext cx="2117125" cy="3562310"/>
          </a:xfrm>
          <a:prstGeom prst="straightConnector1">
            <a:avLst/>
          </a:prstGeom>
          <a:ln w="1111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5" idx="0"/>
            <a:endCxn id="41" idx="2"/>
          </p:cNvCxnSpPr>
          <p:nvPr/>
        </p:nvCxnSpPr>
        <p:spPr>
          <a:xfrm flipH="1" flipV="1">
            <a:off x="4307660" y="1886706"/>
            <a:ext cx="101063" cy="4379198"/>
          </a:xfrm>
          <a:prstGeom prst="straightConnector1">
            <a:avLst/>
          </a:prstGeom>
          <a:ln w="730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12" idx="0"/>
            <a:endCxn id="41" idx="2"/>
          </p:cNvCxnSpPr>
          <p:nvPr/>
        </p:nvCxnSpPr>
        <p:spPr>
          <a:xfrm flipH="1" flipV="1">
            <a:off x="4307660" y="1886706"/>
            <a:ext cx="3867630" cy="3585853"/>
          </a:xfrm>
          <a:prstGeom prst="straightConnector1">
            <a:avLst/>
          </a:prstGeom>
          <a:ln w="825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6" idx="0"/>
            <a:endCxn id="41" idx="2"/>
          </p:cNvCxnSpPr>
          <p:nvPr/>
        </p:nvCxnSpPr>
        <p:spPr>
          <a:xfrm flipV="1">
            <a:off x="2899224" y="1886706"/>
            <a:ext cx="1408436" cy="4379199"/>
          </a:xfrm>
          <a:prstGeom prst="straightConnector1">
            <a:avLst/>
          </a:prstGeom>
          <a:ln w="889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167" idx="0"/>
            <a:endCxn id="41" idx="2"/>
          </p:cNvCxnSpPr>
          <p:nvPr/>
        </p:nvCxnSpPr>
        <p:spPr>
          <a:xfrm flipV="1">
            <a:off x="1403260" y="1886706"/>
            <a:ext cx="2904400" cy="4393051"/>
          </a:xfrm>
          <a:prstGeom prst="straightConnector1">
            <a:avLst/>
          </a:prstGeom>
          <a:ln w="635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4032" y="5439251"/>
            <a:ext cx="1098857" cy="57888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smtClean="0">
                <a:solidFill>
                  <a:prstClr val="black"/>
                </a:solidFill>
                <a:latin typeface="Arial" pitchFamily="34" charset="0"/>
                <a:cs typeface="Arial" pitchFamily="34" charset="0"/>
              </a:rPr>
              <a:t>Terrestrial</a:t>
            </a:r>
          </a:p>
          <a:p>
            <a:pPr algn="ctr"/>
            <a:r>
              <a:rPr lang="en-US" sz="1400" b="1" dirty="0" smtClean="0">
                <a:solidFill>
                  <a:prstClr val="black"/>
                </a:solidFill>
                <a:latin typeface="Arial" pitchFamily="34" charset="0"/>
                <a:cs typeface="Arial" pitchFamily="34" charset="0"/>
              </a:rPr>
              <a:t>Invert</a:t>
            </a:r>
            <a:endParaRPr lang="en-US" sz="1400" b="1" dirty="0">
              <a:solidFill>
                <a:prstClr val="black"/>
              </a:solidFill>
              <a:latin typeface="Arial" pitchFamily="34" charset="0"/>
              <a:cs typeface="Arial" pitchFamily="34" charset="0"/>
            </a:endParaRPr>
          </a:p>
        </p:txBody>
      </p:sp>
      <p:pic>
        <p:nvPicPr>
          <p:cNvPr id="7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2564" y="1223158"/>
            <a:ext cx="1969429" cy="903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2" name="Straight Arrow Connector 151"/>
          <p:cNvCxnSpPr>
            <a:stCxn id="21" idx="0"/>
            <a:endCxn id="75" idx="2"/>
          </p:cNvCxnSpPr>
          <p:nvPr/>
        </p:nvCxnSpPr>
        <p:spPr>
          <a:xfrm flipV="1">
            <a:off x="2377742" y="2127112"/>
            <a:ext cx="3649537" cy="3550501"/>
          </a:xfrm>
          <a:prstGeom prst="straightConnector1">
            <a:avLst/>
          </a:prstGeom>
          <a:ln w="149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19" idx="0"/>
            <a:endCxn id="75" idx="2"/>
          </p:cNvCxnSpPr>
          <p:nvPr/>
        </p:nvCxnSpPr>
        <p:spPr>
          <a:xfrm flipV="1">
            <a:off x="1033461" y="2127112"/>
            <a:ext cx="4993818" cy="3312139"/>
          </a:xfrm>
          <a:prstGeom prst="straightConnector1">
            <a:avLst/>
          </a:prstGeom>
          <a:ln w="825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 idx="0"/>
            <a:endCxn id="75" idx="2"/>
          </p:cNvCxnSpPr>
          <p:nvPr/>
        </p:nvCxnSpPr>
        <p:spPr>
          <a:xfrm flipV="1">
            <a:off x="5745752" y="2127112"/>
            <a:ext cx="281527" cy="4138793"/>
          </a:xfrm>
          <a:prstGeom prst="straightConnector1">
            <a:avLst/>
          </a:prstGeom>
          <a:ln w="1238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86" idx="0"/>
            <a:endCxn id="75" idx="2"/>
          </p:cNvCxnSpPr>
          <p:nvPr/>
        </p:nvCxnSpPr>
        <p:spPr>
          <a:xfrm flipH="1" flipV="1">
            <a:off x="6027279" y="2127112"/>
            <a:ext cx="397506" cy="3321904"/>
          </a:xfrm>
          <a:prstGeom prst="straightConnector1">
            <a:avLst/>
          </a:prstGeom>
          <a:ln w="1682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5" idx="0"/>
            <a:endCxn id="75" idx="2"/>
          </p:cNvCxnSpPr>
          <p:nvPr/>
        </p:nvCxnSpPr>
        <p:spPr>
          <a:xfrm flipV="1">
            <a:off x="4408723" y="2127112"/>
            <a:ext cx="1618556" cy="4138792"/>
          </a:xfrm>
          <a:prstGeom prst="straightConnector1">
            <a:avLst/>
          </a:prstGeom>
          <a:ln w="133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2" idx="0"/>
            <a:endCxn id="75" idx="2"/>
          </p:cNvCxnSpPr>
          <p:nvPr/>
        </p:nvCxnSpPr>
        <p:spPr>
          <a:xfrm flipH="1" flipV="1">
            <a:off x="6027279" y="2127112"/>
            <a:ext cx="2148011" cy="3345447"/>
          </a:xfrm>
          <a:prstGeom prst="straightConnector1">
            <a:avLst/>
          </a:prstGeom>
          <a:ln w="889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a:stCxn id="16" idx="0"/>
            <a:endCxn id="75" idx="2"/>
          </p:cNvCxnSpPr>
          <p:nvPr/>
        </p:nvCxnSpPr>
        <p:spPr>
          <a:xfrm flipV="1">
            <a:off x="2899224" y="2127112"/>
            <a:ext cx="3128055" cy="4138793"/>
          </a:xfrm>
          <a:prstGeom prst="straightConnector1">
            <a:avLst/>
          </a:prstGeom>
          <a:ln w="1174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stCxn id="56" idx="0"/>
            <a:endCxn id="75" idx="2"/>
          </p:cNvCxnSpPr>
          <p:nvPr/>
        </p:nvCxnSpPr>
        <p:spPr>
          <a:xfrm flipH="1" flipV="1">
            <a:off x="6027279" y="2127112"/>
            <a:ext cx="1251156" cy="4152645"/>
          </a:xfrm>
          <a:prstGeom prst="straightConnector1">
            <a:avLst/>
          </a:prstGeom>
          <a:ln w="136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stCxn id="10" idx="0"/>
            <a:endCxn id="75" idx="2"/>
          </p:cNvCxnSpPr>
          <p:nvPr/>
        </p:nvCxnSpPr>
        <p:spPr>
          <a:xfrm flipV="1">
            <a:off x="3870030" y="2127112"/>
            <a:ext cx="2157249" cy="3476075"/>
          </a:xfrm>
          <a:prstGeom prst="straightConnector1">
            <a:avLst/>
          </a:prstGeom>
          <a:ln w="793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7600" y="5472559"/>
            <a:ext cx="1415379" cy="340519"/>
          </a:xfrm>
          <a:prstGeom prst="round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Chironomidae</a:t>
            </a:r>
            <a:endParaRPr lang="en-US" sz="1400" b="1" dirty="0">
              <a:solidFill>
                <a:prstClr val="black"/>
              </a:solidFill>
              <a:latin typeface="Arial" pitchFamily="34" charset="0"/>
              <a:cs typeface="Arial" pitchFamily="34" charset="0"/>
            </a:endParaRPr>
          </a:p>
        </p:txBody>
      </p:sp>
      <p:sp>
        <p:nvSpPr>
          <p:cNvPr id="56" name="TextBox 55"/>
          <p:cNvSpPr txBox="1"/>
          <p:nvPr/>
        </p:nvSpPr>
        <p:spPr>
          <a:xfrm>
            <a:off x="6781800" y="6279757"/>
            <a:ext cx="993270"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err="1" smtClean="0">
                <a:solidFill>
                  <a:prstClr val="black"/>
                </a:solidFill>
                <a:latin typeface="Arial" pitchFamily="34" charset="0"/>
                <a:cs typeface="Arial" pitchFamily="34" charset="0"/>
              </a:rPr>
              <a:t>Tipulidae</a:t>
            </a:r>
            <a:endParaRPr lang="en-US" sz="1400" b="1" dirty="0" smtClean="0">
              <a:solidFill>
                <a:prstClr val="black"/>
              </a:solidFill>
              <a:latin typeface="Arial" pitchFamily="34" charset="0"/>
              <a:cs typeface="Arial" pitchFamily="34" charset="0"/>
            </a:endParaRPr>
          </a:p>
        </p:txBody>
      </p:sp>
      <p:sp>
        <p:nvSpPr>
          <p:cNvPr id="21" name="TextBox 20"/>
          <p:cNvSpPr txBox="1"/>
          <p:nvPr/>
        </p:nvSpPr>
        <p:spPr>
          <a:xfrm>
            <a:off x="1670870" y="5677613"/>
            <a:ext cx="1413744"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Limnephilidae</a:t>
            </a:r>
            <a:endParaRPr lang="en-US" sz="1400" b="1" dirty="0">
              <a:solidFill>
                <a:prstClr val="black"/>
              </a:solidFill>
              <a:latin typeface="Arial" pitchFamily="34" charset="0"/>
              <a:cs typeface="Arial" pitchFamily="34" charset="0"/>
            </a:endParaRPr>
          </a:p>
        </p:txBody>
      </p:sp>
      <p:sp>
        <p:nvSpPr>
          <p:cNvPr id="10" name="TextBox 9"/>
          <p:cNvSpPr txBox="1"/>
          <p:nvPr/>
        </p:nvSpPr>
        <p:spPr>
          <a:xfrm>
            <a:off x="3168060" y="5603187"/>
            <a:ext cx="1403940"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Hydrophilidae</a:t>
            </a:r>
            <a:endParaRPr lang="en-US" sz="1400" b="1" dirty="0">
              <a:solidFill>
                <a:prstClr val="black"/>
              </a:solidFill>
              <a:latin typeface="Arial" pitchFamily="34" charset="0"/>
              <a:cs typeface="Arial" pitchFamily="34" charset="0"/>
            </a:endParaRPr>
          </a:p>
        </p:txBody>
      </p:sp>
      <p:sp>
        <p:nvSpPr>
          <p:cNvPr id="86" name="TextBox 85"/>
          <p:cNvSpPr txBox="1"/>
          <p:nvPr/>
        </p:nvSpPr>
        <p:spPr>
          <a:xfrm>
            <a:off x="5971004" y="5449016"/>
            <a:ext cx="907562"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Perlidae</a:t>
            </a:r>
            <a:endParaRPr lang="en-US" sz="1400" b="1" dirty="0">
              <a:solidFill>
                <a:prstClr val="black"/>
              </a:solidFill>
              <a:latin typeface="Arial" pitchFamily="34" charset="0"/>
              <a:cs typeface="Arial" pitchFamily="34" charset="0"/>
            </a:endParaRPr>
          </a:p>
        </p:txBody>
      </p:sp>
      <p:sp>
        <p:nvSpPr>
          <p:cNvPr id="11" name="TextBox 10"/>
          <p:cNvSpPr txBox="1"/>
          <p:nvPr/>
        </p:nvSpPr>
        <p:spPr>
          <a:xfrm>
            <a:off x="4722414" y="5833931"/>
            <a:ext cx="1537929" cy="340519"/>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err="1" smtClean="0">
                <a:solidFill>
                  <a:prstClr val="black"/>
                </a:solidFill>
                <a:latin typeface="Arial" pitchFamily="34" charset="0"/>
                <a:cs typeface="Arial" pitchFamily="34" charset="0"/>
              </a:rPr>
              <a:t>Ephemerellidae</a:t>
            </a:r>
            <a:endParaRPr lang="en-US" sz="1400" b="1" dirty="0">
              <a:solidFill>
                <a:prstClr val="black"/>
              </a:solidFill>
              <a:latin typeface="Arial" pitchFamily="34" charset="0"/>
              <a:cs typeface="Arial" pitchFamily="34" charset="0"/>
            </a:endParaRPr>
          </a:p>
        </p:txBody>
      </p:sp>
      <p:pic>
        <p:nvPicPr>
          <p:cNvPr id="149" name="Picture 5"/>
          <p:cNvPicPr>
            <a:picLocks noChangeAspect="1" noChangeArrowheads="1"/>
          </p:cNvPicPr>
          <p:nvPr/>
        </p:nvPicPr>
        <p:blipFill>
          <a:blip r:embed="rId7" cstate="print"/>
          <a:srcRect/>
          <a:stretch>
            <a:fillRect/>
          </a:stretch>
        </p:blipFill>
        <p:spPr bwMode="auto">
          <a:xfrm flipH="1">
            <a:off x="7047439" y="1196849"/>
            <a:ext cx="1590675" cy="678865"/>
          </a:xfrm>
          <a:prstGeom prst="rect">
            <a:avLst/>
          </a:prstGeom>
          <a:noFill/>
          <a:ln w="9525">
            <a:noFill/>
            <a:miter lim="800000"/>
            <a:headEnd/>
            <a:tailEnd/>
          </a:ln>
        </p:spPr>
      </p:pic>
      <p:sp>
        <p:nvSpPr>
          <p:cNvPr id="250" name="TextBox 249"/>
          <p:cNvSpPr txBox="1"/>
          <p:nvPr/>
        </p:nvSpPr>
        <p:spPr>
          <a:xfrm>
            <a:off x="1930308" y="895615"/>
            <a:ext cx="1712761" cy="369332"/>
          </a:xfrm>
          <a:prstGeom prst="rect">
            <a:avLst/>
          </a:prstGeom>
          <a:noFill/>
        </p:spPr>
        <p:txBody>
          <a:bodyPr wrap="square" rtlCol="0">
            <a:spAutoFit/>
          </a:bodyPr>
          <a:lstStyle/>
          <a:p>
            <a:r>
              <a:rPr lang="en-US" b="1" dirty="0" smtClean="0">
                <a:solidFill>
                  <a:prstClr val="black"/>
                </a:solidFill>
              </a:rPr>
              <a:t>Steelhead: 43%</a:t>
            </a:r>
            <a:endParaRPr lang="en-US" b="1" dirty="0">
              <a:solidFill>
                <a:prstClr val="black"/>
              </a:solidFill>
            </a:endParaRPr>
          </a:p>
        </p:txBody>
      </p:sp>
      <p:sp>
        <p:nvSpPr>
          <p:cNvPr id="251" name="TextBox 250"/>
          <p:cNvSpPr txBox="1"/>
          <p:nvPr/>
        </p:nvSpPr>
        <p:spPr>
          <a:xfrm>
            <a:off x="436290" y="853826"/>
            <a:ext cx="1494018" cy="369332"/>
          </a:xfrm>
          <a:prstGeom prst="rect">
            <a:avLst/>
          </a:prstGeom>
          <a:noFill/>
        </p:spPr>
        <p:txBody>
          <a:bodyPr wrap="square" rtlCol="0">
            <a:spAutoFit/>
          </a:bodyPr>
          <a:lstStyle/>
          <a:p>
            <a:r>
              <a:rPr lang="en-US" b="1" dirty="0" smtClean="0">
                <a:solidFill>
                  <a:prstClr val="black"/>
                </a:solidFill>
              </a:rPr>
              <a:t>Chinook: 30%</a:t>
            </a:r>
            <a:endParaRPr lang="en-US" b="1" dirty="0">
              <a:solidFill>
                <a:prstClr val="black"/>
              </a:solidFill>
            </a:endParaRPr>
          </a:p>
        </p:txBody>
      </p:sp>
      <p:sp>
        <p:nvSpPr>
          <p:cNvPr id="252" name="TextBox 251"/>
          <p:cNvSpPr txBox="1"/>
          <p:nvPr/>
        </p:nvSpPr>
        <p:spPr>
          <a:xfrm>
            <a:off x="7278435" y="853826"/>
            <a:ext cx="1484565" cy="381000"/>
          </a:xfrm>
          <a:prstGeom prst="rect">
            <a:avLst/>
          </a:prstGeom>
          <a:noFill/>
        </p:spPr>
        <p:txBody>
          <a:bodyPr wrap="square" rtlCol="0">
            <a:spAutoFit/>
          </a:bodyPr>
          <a:lstStyle/>
          <a:p>
            <a:r>
              <a:rPr lang="en-US" b="1" dirty="0" err="1" smtClean="0">
                <a:solidFill>
                  <a:prstClr val="black"/>
                </a:solidFill>
              </a:rPr>
              <a:t>Sculpin</a:t>
            </a:r>
            <a:r>
              <a:rPr lang="en-US" b="1" dirty="0" smtClean="0">
                <a:solidFill>
                  <a:prstClr val="black"/>
                </a:solidFill>
              </a:rPr>
              <a:t>: 8%</a:t>
            </a:r>
            <a:endParaRPr lang="en-US" b="1" dirty="0">
              <a:solidFill>
                <a:prstClr val="black"/>
              </a:solidFill>
            </a:endParaRPr>
          </a:p>
        </p:txBody>
      </p:sp>
      <p:sp>
        <p:nvSpPr>
          <p:cNvPr id="253" name="TextBox 252"/>
          <p:cNvSpPr txBox="1"/>
          <p:nvPr/>
        </p:nvSpPr>
        <p:spPr>
          <a:xfrm>
            <a:off x="5366224" y="853826"/>
            <a:ext cx="1912212" cy="369332"/>
          </a:xfrm>
          <a:prstGeom prst="rect">
            <a:avLst/>
          </a:prstGeom>
          <a:noFill/>
        </p:spPr>
        <p:txBody>
          <a:bodyPr wrap="square" rtlCol="0">
            <a:spAutoFit/>
          </a:bodyPr>
          <a:lstStyle/>
          <a:p>
            <a:r>
              <a:rPr lang="en-US" b="1" dirty="0" smtClean="0">
                <a:solidFill>
                  <a:prstClr val="black"/>
                </a:solidFill>
              </a:rPr>
              <a:t>Brook Trout: 15%</a:t>
            </a:r>
            <a:endParaRPr lang="en-US" b="1" dirty="0">
              <a:solidFill>
                <a:prstClr val="black"/>
              </a:solidFill>
            </a:endParaRPr>
          </a:p>
        </p:txBody>
      </p:sp>
      <p:sp>
        <p:nvSpPr>
          <p:cNvPr id="254" name="TextBox 253"/>
          <p:cNvSpPr txBox="1"/>
          <p:nvPr/>
        </p:nvSpPr>
        <p:spPr>
          <a:xfrm>
            <a:off x="3794439" y="940479"/>
            <a:ext cx="1688077" cy="369332"/>
          </a:xfrm>
          <a:prstGeom prst="rect">
            <a:avLst/>
          </a:prstGeom>
          <a:noFill/>
        </p:spPr>
        <p:txBody>
          <a:bodyPr wrap="square" rtlCol="0">
            <a:spAutoFit/>
          </a:bodyPr>
          <a:lstStyle/>
          <a:p>
            <a:r>
              <a:rPr lang="en-US" b="1" dirty="0" smtClean="0">
                <a:solidFill>
                  <a:prstClr val="black"/>
                </a:solidFill>
              </a:rPr>
              <a:t>Bull Trout: 7%</a:t>
            </a:r>
            <a:endParaRPr lang="en-US" b="1" dirty="0">
              <a:solidFill>
                <a:prstClr val="black"/>
              </a:solidFill>
            </a:endParaRPr>
          </a:p>
        </p:txBody>
      </p:sp>
      <p:pic>
        <p:nvPicPr>
          <p:cNvPr id="62" name="Picture 61"/>
          <p:cNvPicPr/>
          <p:nvPr/>
        </p:nvPicPr>
        <p:blipFill>
          <a:blip r:embed="rId8" cstate="print"/>
          <a:srcRect l="14748" t="22395" r="17789" b="27645"/>
          <a:stretch>
            <a:fillRect/>
          </a:stretch>
        </p:blipFill>
        <p:spPr bwMode="auto">
          <a:xfrm>
            <a:off x="6652925" y="1875714"/>
            <a:ext cx="2351165" cy="1634158"/>
          </a:xfrm>
          <a:prstGeom prst="rect">
            <a:avLst/>
          </a:prstGeom>
          <a:noFill/>
          <a:ln w="9525">
            <a:noFill/>
            <a:miter lim="800000"/>
            <a:headEnd/>
            <a:tailEnd/>
          </a:ln>
        </p:spPr>
      </p:pic>
    </p:spTree>
    <p:extLst>
      <p:ext uri="{BB962C8B-B14F-4D97-AF65-F5344CB8AC3E}">
        <p14:creationId xmlns:p14="http://schemas.microsoft.com/office/powerpoint/2010/main" val="4300451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p:cNvSpPr/>
          <p:nvPr/>
        </p:nvSpPr>
        <p:spPr>
          <a:xfrm>
            <a:off x="809378" y="5633169"/>
            <a:ext cx="7648822" cy="10769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5"/>
          <p:cNvPicPr>
            <a:picLocks noChangeAspect="1" noChangeArrowheads="1"/>
          </p:cNvPicPr>
          <p:nvPr/>
        </p:nvPicPr>
        <p:blipFill>
          <a:blip r:embed="rId3" cstate="print"/>
          <a:srcRect/>
          <a:stretch>
            <a:fillRect/>
          </a:stretch>
        </p:blipFill>
        <p:spPr bwMode="auto">
          <a:xfrm flipH="1">
            <a:off x="3417205" y="1178612"/>
            <a:ext cx="1944948" cy="830061"/>
          </a:xfrm>
          <a:prstGeom prst="rect">
            <a:avLst/>
          </a:prstGeom>
          <a:noFill/>
          <a:ln w="9525">
            <a:noFill/>
            <a:miter lim="800000"/>
            <a:headEnd/>
            <a:tailEnd/>
          </a:ln>
        </p:spPr>
      </p:pic>
      <p:pic>
        <p:nvPicPr>
          <p:cNvPr id="27" name="Picture 5"/>
          <p:cNvPicPr>
            <a:picLocks noChangeAspect="1" noChangeArrowheads="1"/>
          </p:cNvPicPr>
          <p:nvPr/>
        </p:nvPicPr>
        <p:blipFill>
          <a:blip r:embed="rId4" cstate="print"/>
          <a:srcRect/>
          <a:stretch>
            <a:fillRect/>
          </a:stretch>
        </p:blipFill>
        <p:spPr bwMode="auto">
          <a:xfrm>
            <a:off x="2821781" y="777875"/>
            <a:ext cx="1624567" cy="533400"/>
          </a:xfrm>
          <a:prstGeom prst="rect">
            <a:avLst/>
          </a:prstGeom>
          <a:ln w="38100" cap="sq">
            <a:noFill/>
            <a:prstDash val="solid"/>
            <a:miter lim="800000"/>
          </a:ln>
          <a:effectLst/>
        </p:spPr>
      </p:pic>
      <p:pic>
        <p:nvPicPr>
          <p:cNvPr id="39" name="Picture 3"/>
          <p:cNvPicPr>
            <a:picLocks noChangeAspect="1" noChangeArrowheads="1"/>
          </p:cNvPicPr>
          <p:nvPr/>
        </p:nvPicPr>
        <p:blipFill>
          <a:blip r:embed="rId5" cstate="print"/>
          <a:srcRect/>
          <a:stretch>
            <a:fillRect/>
          </a:stretch>
        </p:blipFill>
        <p:spPr bwMode="auto">
          <a:xfrm flipH="1">
            <a:off x="238232" y="1578948"/>
            <a:ext cx="2408295" cy="859451"/>
          </a:xfrm>
          <a:prstGeom prst="rect">
            <a:avLst/>
          </a:prstGeom>
          <a:noFill/>
          <a:ln w="9525">
            <a:noFill/>
            <a:miter lim="800000"/>
            <a:headEnd/>
            <a:tailEnd/>
          </a:ln>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2754" y="948692"/>
            <a:ext cx="1230246" cy="56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Oval 29"/>
          <p:cNvSpPr/>
          <p:nvPr/>
        </p:nvSpPr>
        <p:spPr>
          <a:xfrm>
            <a:off x="5245133" y="4624770"/>
            <a:ext cx="1219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Prey 3</a:t>
            </a:r>
            <a:endParaRPr lang="en-US" sz="2400" b="1" dirty="0"/>
          </a:p>
        </p:txBody>
      </p:sp>
      <p:cxnSp>
        <p:nvCxnSpPr>
          <p:cNvPr id="31" name="Straight Arrow Connector 30"/>
          <p:cNvCxnSpPr>
            <a:stCxn id="52" idx="0"/>
          </p:cNvCxnSpPr>
          <p:nvPr/>
        </p:nvCxnSpPr>
        <p:spPr>
          <a:xfrm flipH="1" flipV="1">
            <a:off x="3239321" y="1608340"/>
            <a:ext cx="798638" cy="2962913"/>
          </a:xfrm>
          <a:prstGeom prst="straightConnector1">
            <a:avLst/>
          </a:prstGeom>
          <a:ln w="2413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362200" y="1754875"/>
            <a:ext cx="704850" cy="2816378"/>
          </a:xfrm>
          <a:prstGeom prst="straightConnector1">
            <a:avLst/>
          </a:prstGeom>
          <a:ln w="16192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771756" y="1752600"/>
            <a:ext cx="1943244" cy="2818653"/>
          </a:xfrm>
          <a:prstGeom prst="straightConnector1">
            <a:avLst/>
          </a:prstGeom>
          <a:ln w="2063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6" name="Picture 87"/>
          <p:cNvPicPr>
            <a:picLocks noChangeAspect="1" noChangeArrowheads="1"/>
          </p:cNvPicPr>
          <p:nvPr/>
        </p:nvPicPr>
        <p:blipFill>
          <a:blip r:embed="rId7" cstate="print"/>
          <a:srcRect/>
          <a:stretch>
            <a:fillRect/>
          </a:stretch>
        </p:blipFill>
        <p:spPr bwMode="auto">
          <a:xfrm>
            <a:off x="5471045" y="4753244"/>
            <a:ext cx="698706" cy="633526"/>
          </a:xfrm>
          <a:prstGeom prst="rect">
            <a:avLst/>
          </a:prstGeom>
          <a:noFill/>
          <a:ln w="9525">
            <a:noFill/>
            <a:miter lim="800000"/>
            <a:headEnd/>
            <a:tailEnd/>
          </a:ln>
        </p:spPr>
      </p:pic>
      <p:cxnSp>
        <p:nvCxnSpPr>
          <p:cNvPr id="53" name="Straight Arrow Connector 52"/>
          <p:cNvCxnSpPr>
            <a:endCxn id="52" idx="7"/>
          </p:cNvCxnSpPr>
          <p:nvPr/>
        </p:nvCxnSpPr>
        <p:spPr>
          <a:xfrm flipH="1">
            <a:off x="4469011" y="1517701"/>
            <a:ext cx="3843905" cy="319862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30" idx="0"/>
          </p:cNvCxnSpPr>
          <p:nvPr/>
        </p:nvCxnSpPr>
        <p:spPr>
          <a:xfrm flipH="1">
            <a:off x="5854733" y="1608340"/>
            <a:ext cx="2136841" cy="3016430"/>
          </a:xfrm>
          <a:prstGeom prst="straightConnector1">
            <a:avLst/>
          </a:prstGeom>
          <a:ln w="11112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ext Box 2"/>
          <p:cNvSpPr txBox="1">
            <a:spLocks noChangeArrowheads="1"/>
          </p:cNvSpPr>
          <p:nvPr/>
        </p:nvSpPr>
        <p:spPr bwMode="auto">
          <a:xfrm>
            <a:off x="0" y="0"/>
            <a:ext cx="9144000" cy="777875"/>
          </a:xfrm>
          <a:prstGeom prst="rect">
            <a:avLst/>
          </a:prstGeom>
          <a:solidFill>
            <a:srgbClr val="339966"/>
          </a:solidFill>
          <a:ln w="15875">
            <a:solidFill>
              <a:schemeClr val="bg2"/>
            </a:solidFill>
            <a:miter lim="800000"/>
            <a:headEnd/>
            <a:tailEnd/>
          </a:ln>
        </p:spPr>
        <p:txBody>
          <a:bodyPr>
            <a:spAutoFit/>
          </a:bodyPr>
          <a:lstStyle/>
          <a:p>
            <a:pPr algn="ctr"/>
            <a:r>
              <a:rPr lang="en-US" sz="3600" b="1" i="1" dirty="0" smtClean="0"/>
              <a:t>Non-native Removal</a:t>
            </a:r>
            <a:r>
              <a:rPr lang="en-US" sz="4400" i="1" dirty="0" smtClean="0"/>
              <a:t>  </a:t>
            </a:r>
            <a:endParaRPr lang="en-US" sz="3600" i="1" dirty="0"/>
          </a:p>
        </p:txBody>
      </p:sp>
      <p:cxnSp>
        <p:nvCxnSpPr>
          <p:cNvPr id="46" name="Straight Arrow Connector 45"/>
          <p:cNvCxnSpPr>
            <a:stCxn id="18" idx="1"/>
          </p:cNvCxnSpPr>
          <p:nvPr/>
        </p:nvCxnSpPr>
        <p:spPr>
          <a:xfrm flipH="1">
            <a:off x="5012226" y="1231029"/>
            <a:ext cx="2520528" cy="0"/>
          </a:xfrm>
          <a:prstGeom prst="straightConnector1">
            <a:avLst/>
          </a:prstGeom>
          <a:ln w="6032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09378" y="5105400"/>
            <a:ext cx="4024805" cy="523220"/>
          </a:xfrm>
          <a:prstGeom prst="rect">
            <a:avLst/>
          </a:prstGeom>
          <a:noFill/>
        </p:spPr>
        <p:txBody>
          <a:bodyPr wrap="square" rtlCol="0">
            <a:spAutoFit/>
          </a:bodyPr>
          <a:lstStyle/>
          <a:p>
            <a:pPr marL="514350" indent="-514350"/>
            <a:endParaRPr lang="en-US" sz="2800" b="1" dirty="0" smtClean="0">
              <a:solidFill>
                <a:srgbClr val="FF0000"/>
              </a:solidFill>
            </a:endParaRPr>
          </a:p>
        </p:txBody>
      </p:sp>
      <p:pic>
        <p:nvPicPr>
          <p:cNvPr id="19" name="Picture 4"/>
          <p:cNvPicPr>
            <a:picLocks noChangeAspect="1" noChangeArrowheads="1"/>
          </p:cNvPicPr>
          <p:nvPr/>
        </p:nvPicPr>
        <p:blipFill>
          <a:blip r:embed="rId8" cstate="print"/>
          <a:srcRect/>
          <a:stretch>
            <a:fillRect/>
          </a:stretch>
        </p:blipFill>
        <p:spPr bwMode="auto">
          <a:xfrm>
            <a:off x="287489" y="893931"/>
            <a:ext cx="2379511" cy="674195"/>
          </a:xfrm>
          <a:prstGeom prst="rect">
            <a:avLst/>
          </a:prstGeom>
          <a:ln>
            <a:noFill/>
          </a:ln>
          <a:effectLst/>
        </p:spPr>
      </p:pic>
      <p:cxnSp>
        <p:nvCxnSpPr>
          <p:cNvPr id="37" name="Straight Arrow Connector 36"/>
          <p:cNvCxnSpPr>
            <a:endCxn id="51" idx="7"/>
          </p:cNvCxnSpPr>
          <p:nvPr/>
        </p:nvCxnSpPr>
        <p:spPr>
          <a:xfrm flipH="1">
            <a:off x="2643233" y="1608339"/>
            <a:ext cx="5205368" cy="3174751"/>
          </a:xfrm>
          <a:prstGeom prst="straightConnector1">
            <a:avLst/>
          </a:prstGeom>
          <a:ln w="920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50" name="Picture 88"/>
          <p:cNvPicPr>
            <a:picLocks noChangeAspect="1" noChangeArrowheads="1"/>
          </p:cNvPicPr>
          <p:nvPr/>
        </p:nvPicPr>
        <p:blipFill>
          <a:blip r:embed="rId9" cstate="print"/>
          <a:srcRect/>
          <a:stretch>
            <a:fillRect/>
          </a:stretch>
        </p:blipFill>
        <p:spPr bwMode="auto">
          <a:xfrm>
            <a:off x="1740000" y="4880794"/>
            <a:ext cx="962718" cy="478552"/>
          </a:xfrm>
          <a:prstGeom prst="rect">
            <a:avLst/>
          </a:prstGeom>
          <a:noFill/>
          <a:ln w="9525">
            <a:noFill/>
            <a:miter lim="800000"/>
            <a:headEnd/>
            <a:tailEnd/>
          </a:ln>
        </p:spPr>
      </p:pic>
      <p:sp>
        <p:nvSpPr>
          <p:cNvPr id="51" name="Oval 50"/>
          <p:cNvSpPr/>
          <p:nvPr/>
        </p:nvSpPr>
        <p:spPr>
          <a:xfrm>
            <a:off x="1602581" y="4638020"/>
            <a:ext cx="1219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52" name="Oval 51"/>
          <p:cNvSpPr/>
          <p:nvPr/>
        </p:nvSpPr>
        <p:spPr>
          <a:xfrm>
            <a:off x="3428359" y="4571253"/>
            <a:ext cx="1219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Prey 2</a:t>
            </a:r>
            <a:endParaRPr lang="en-US" sz="2400" b="1" dirty="0"/>
          </a:p>
        </p:txBody>
      </p:sp>
      <p:pic>
        <p:nvPicPr>
          <p:cNvPr id="54" name="Picture 90"/>
          <p:cNvPicPr>
            <a:picLocks noChangeAspect="1" noChangeArrowheads="1"/>
          </p:cNvPicPr>
          <p:nvPr/>
        </p:nvPicPr>
        <p:blipFill>
          <a:blip r:embed="rId10" cstate="print"/>
          <a:srcRect/>
          <a:stretch>
            <a:fillRect/>
          </a:stretch>
        </p:blipFill>
        <p:spPr bwMode="auto">
          <a:xfrm>
            <a:off x="3615431" y="4773652"/>
            <a:ext cx="774248" cy="500198"/>
          </a:xfrm>
          <a:prstGeom prst="rect">
            <a:avLst/>
          </a:prstGeom>
          <a:noFill/>
          <a:ln w="9525">
            <a:noFill/>
            <a:miter lim="800000"/>
            <a:headEnd/>
            <a:tailEnd/>
          </a:ln>
        </p:spPr>
      </p:pic>
      <p:sp>
        <p:nvSpPr>
          <p:cNvPr id="58" name="TextBox 57"/>
          <p:cNvSpPr txBox="1"/>
          <p:nvPr/>
        </p:nvSpPr>
        <p:spPr>
          <a:xfrm flipH="1">
            <a:off x="809378" y="5633169"/>
            <a:ext cx="7725022" cy="1200329"/>
          </a:xfrm>
          <a:prstGeom prst="rect">
            <a:avLst/>
          </a:prstGeom>
          <a:noFill/>
        </p:spPr>
        <p:txBody>
          <a:bodyPr wrap="square" rtlCol="0">
            <a:spAutoFit/>
          </a:bodyPr>
          <a:lstStyle/>
          <a:p>
            <a:r>
              <a:rPr lang="en-US" dirty="0" smtClean="0"/>
              <a:t>Insect consumption by Brook Trout reduced from 9.5g DM/m²/</a:t>
            </a:r>
            <a:r>
              <a:rPr lang="en-US" dirty="0" err="1" smtClean="0"/>
              <a:t>yr</a:t>
            </a:r>
            <a:r>
              <a:rPr lang="en-US" dirty="0" smtClean="0"/>
              <a:t>  to 2.5g</a:t>
            </a:r>
            <a:r>
              <a:rPr lang="en-US" dirty="0"/>
              <a:t> </a:t>
            </a:r>
            <a:r>
              <a:rPr lang="en-US" dirty="0" smtClean="0"/>
              <a:t>DM/m²/yr</a:t>
            </a:r>
            <a:r>
              <a:rPr lang="en-US" dirty="0"/>
              <a:t>.</a:t>
            </a:r>
            <a:r>
              <a:rPr lang="en-US" dirty="0" smtClean="0"/>
              <a:t>  </a:t>
            </a:r>
            <a:r>
              <a:rPr lang="en-US" dirty="0"/>
              <a:t>C</a:t>
            </a:r>
            <a:r>
              <a:rPr lang="en-US" dirty="0" smtClean="0"/>
              <a:t>onsumption by natives increased by 7.2g</a:t>
            </a:r>
            <a:r>
              <a:rPr lang="en-US" dirty="0"/>
              <a:t> </a:t>
            </a:r>
            <a:r>
              <a:rPr lang="en-US" dirty="0" smtClean="0"/>
              <a:t>DM/m²/yr. </a:t>
            </a:r>
          </a:p>
          <a:p>
            <a:r>
              <a:rPr lang="en-US" dirty="0" smtClean="0"/>
              <a:t>This represents almost half of available prey resources</a:t>
            </a:r>
          </a:p>
          <a:p>
            <a:r>
              <a:rPr lang="en-US" dirty="0" smtClean="0"/>
              <a:t> </a:t>
            </a:r>
            <a:endParaRPr lang="en-US" dirty="0"/>
          </a:p>
        </p:txBody>
      </p:sp>
    </p:spTree>
    <p:extLst>
      <p:ext uri="{BB962C8B-B14F-4D97-AF65-F5344CB8AC3E}">
        <p14:creationId xmlns:p14="http://schemas.microsoft.com/office/powerpoint/2010/main" val="272411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/Conclusions</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Because </a:t>
            </a:r>
            <a:r>
              <a:rPr lang="en-US" dirty="0" err="1" smtClean="0"/>
              <a:t>univariate</a:t>
            </a:r>
            <a:r>
              <a:rPr lang="en-US" dirty="0" smtClean="0"/>
              <a:t> solutions typically fail to resolve multivariate problems, we need to use multivariate approaches to restoration that directly address specific or suspected limiting factors.</a:t>
            </a:r>
          </a:p>
          <a:p>
            <a:r>
              <a:rPr lang="en-US" dirty="0" smtClean="0"/>
              <a:t>Regardless of which limiting factors are operating in a specific population, food webs provide a useful, integrated approach to characterize conditions and evaluate all restoration treatments.</a:t>
            </a:r>
          </a:p>
        </p:txBody>
      </p:sp>
    </p:spTree>
    <p:extLst>
      <p:ext uri="{BB962C8B-B14F-4D97-AF65-F5344CB8AC3E}">
        <p14:creationId xmlns:p14="http://schemas.microsoft.com/office/powerpoint/2010/main" val="33320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Questions?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64104"/>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8200" y="4343400"/>
            <a:ext cx="7391400" cy="923330"/>
          </a:xfrm>
          <a:prstGeom prst="rect">
            <a:avLst/>
          </a:prstGeom>
        </p:spPr>
        <p:txBody>
          <a:bodyPr wrap="square">
            <a:spAutoFit/>
          </a:bodyPr>
          <a:lstStyle/>
          <a:p>
            <a:r>
              <a:rPr lang="en-US" b="1" dirty="0"/>
              <a:t>http://</a:t>
            </a:r>
            <a:r>
              <a:rPr lang="en-US" b="1" dirty="0" smtClean="0"/>
              <a:t>yakamafish-nsn.gov/restore/projects/natural-production-restoration-project</a:t>
            </a:r>
          </a:p>
          <a:p>
            <a:endParaRPr lang="en-US" dirty="0"/>
          </a:p>
        </p:txBody>
      </p:sp>
    </p:spTree>
    <p:extLst>
      <p:ext uri="{BB962C8B-B14F-4D97-AF65-F5344CB8AC3E}">
        <p14:creationId xmlns:p14="http://schemas.microsoft.com/office/powerpoint/2010/main" val="1144820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2620638"/>
            <a:ext cx="7010400" cy="278956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00200"/>
            <a:ext cx="7543800" cy="5018679"/>
          </a:xfrm>
          <a:prstGeom prst="rect">
            <a:avLst/>
          </a:prstGeom>
        </p:spPr>
      </p:pic>
    </p:spTree>
    <p:extLst>
      <p:ext uri="{BB962C8B-B14F-4D97-AF65-F5344CB8AC3E}">
        <p14:creationId xmlns:p14="http://schemas.microsoft.com/office/powerpoint/2010/main" val="36162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Endangered Species Listing</a:t>
            </a:r>
            <a:endParaRPr lang="en-US" sz="4000" b="1" dirty="0"/>
          </a:p>
        </p:txBody>
      </p:sp>
      <p:sp>
        <p:nvSpPr>
          <p:cNvPr id="3" name="Content Placeholder 2"/>
          <p:cNvSpPr>
            <a:spLocks noGrp="1"/>
          </p:cNvSpPr>
          <p:nvPr>
            <p:ph idx="1"/>
          </p:nvPr>
        </p:nvSpPr>
        <p:spPr/>
        <p:txBody>
          <a:bodyPr/>
          <a:lstStyle/>
          <a:p>
            <a:r>
              <a:rPr lang="en-US" dirty="0" smtClean="0"/>
              <a:t>Multiple stocks (sub-populations) throughout UC (1996)</a:t>
            </a:r>
          </a:p>
          <a:p>
            <a:r>
              <a:rPr lang="en-US" dirty="0" smtClean="0"/>
              <a:t>Hydropower operators mitigated to fund recovery effort (primarily BPA)</a:t>
            </a:r>
          </a:p>
          <a:p>
            <a:r>
              <a:rPr lang="en-US" dirty="0" smtClean="0"/>
              <a:t>Tributary Production is the recovery target</a:t>
            </a:r>
          </a:p>
          <a:p>
            <a:endParaRPr lang="en-US" dirty="0"/>
          </a:p>
        </p:txBody>
      </p:sp>
    </p:spTree>
    <p:extLst>
      <p:ext uri="{BB962C8B-B14F-4D97-AF65-F5344CB8AC3E}">
        <p14:creationId xmlns:p14="http://schemas.microsoft.com/office/powerpoint/2010/main" val="39509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dirty="0" smtClean="0"/>
              <a:t>Co-Limitation Tributaries</a:t>
            </a:r>
            <a:endParaRPr lang="en-US" sz="4000" b="1" dirty="0"/>
          </a:p>
        </p:txBody>
      </p:sp>
      <p:sp>
        <p:nvSpPr>
          <p:cNvPr id="5" name="Content Placeholder 4"/>
          <p:cNvSpPr>
            <a:spLocks noGrp="1"/>
          </p:cNvSpPr>
          <p:nvPr>
            <p:ph sz="half" idx="1"/>
          </p:nvPr>
        </p:nvSpPr>
        <p:spPr>
          <a:xfrm>
            <a:off x="457200" y="1600200"/>
            <a:ext cx="3657600" cy="4525963"/>
          </a:xfrm>
        </p:spPr>
        <p:txBody>
          <a:bodyPr/>
          <a:lstStyle/>
          <a:p>
            <a:r>
              <a:rPr lang="en-US" dirty="0" smtClean="0"/>
              <a:t> Channel </a:t>
            </a:r>
            <a:r>
              <a:rPr lang="en-US" dirty="0"/>
              <a:t>D</a:t>
            </a:r>
            <a:r>
              <a:rPr lang="en-US" dirty="0" smtClean="0"/>
              <a:t>egradation </a:t>
            </a:r>
          </a:p>
          <a:p>
            <a:r>
              <a:rPr lang="en-US" dirty="0" smtClean="0"/>
              <a:t>Loss of MDN</a:t>
            </a:r>
          </a:p>
          <a:p>
            <a:endParaRPr lang="en-US" dirty="0" smtClean="0"/>
          </a:p>
          <a:p>
            <a:endParaRPr lang="en-US" dirty="0" smtClean="0"/>
          </a:p>
          <a:p>
            <a:endParaRPr lang="en-US" dirty="0"/>
          </a:p>
        </p:txBody>
      </p:sp>
      <p:pic>
        <p:nvPicPr>
          <p:cNvPr id="1026" name="Picture 2" descr="C:\Users\t.vidal\Downloads\unstable bank.pn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229" t="1900" r="2706" b="9315"/>
          <a:stretch/>
        </p:blipFill>
        <p:spPr bwMode="auto">
          <a:xfrm>
            <a:off x="4267200" y="1524000"/>
            <a:ext cx="4346369" cy="33013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524000"/>
            <a:ext cx="4717958"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524000"/>
            <a:ext cx="4717956" cy="519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69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MDN Reductions</a:t>
            </a:r>
            <a:endParaRPr lang="en-US" sz="4000" b="1" dirty="0">
              <a:solidFill>
                <a:schemeClr val="tx1"/>
              </a:solidFill>
            </a:endParaRPr>
          </a:p>
        </p:txBody>
      </p:sp>
      <p:pic>
        <p:nvPicPr>
          <p:cNvPr id="65539" name="Picture 3" descr="C:\Users\Schaefer\Desktop\Biomass Chart.jpg"/>
          <p:cNvPicPr>
            <a:picLocks noGrp="1" noChangeAspect="1" noChangeArrowheads="1"/>
          </p:cNvPicPr>
          <p:nvPr>
            <p:ph idx="1"/>
          </p:nvPr>
        </p:nvPicPr>
        <p:blipFill>
          <a:blip r:embed="rId3" cstate="print"/>
          <a:stretch>
            <a:fillRect/>
          </a:stretch>
        </p:blipFill>
        <p:spPr bwMode="auto">
          <a:xfrm>
            <a:off x="457200" y="1371600"/>
            <a:ext cx="8229600" cy="457199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57200" y="4038600"/>
            <a:ext cx="7924800"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6400800" y="5943600"/>
            <a:ext cx="2133600" cy="369332"/>
          </a:xfrm>
          <a:prstGeom prst="rect">
            <a:avLst/>
          </a:prstGeom>
          <a:noFill/>
        </p:spPr>
        <p:txBody>
          <a:bodyPr wrap="square" rtlCol="0">
            <a:spAutoFit/>
          </a:bodyPr>
          <a:lstStyle/>
          <a:p>
            <a:pPr algn="r"/>
            <a:r>
              <a:rPr lang="en-US" dirty="0" smtClean="0"/>
              <a:t>Gresh et al. 2000</a:t>
            </a:r>
          </a:p>
        </p:txBody>
      </p:sp>
    </p:spTree>
    <p:extLst>
      <p:ext uri="{BB962C8B-B14F-4D97-AF65-F5344CB8AC3E}">
        <p14:creationId xmlns:p14="http://schemas.microsoft.com/office/powerpoint/2010/main" val="4087002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lstStyle/>
          <a:p>
            <a:r>
              <a:rPr lang="en-US" b="1" dirty="0" smtClean="0"/>
              <a:t>Co-Limitation</a:t>
            </a:r>
            <a:endParaRPr lang="en-US" b="1" dirty="0"/>
          </a:p>
        </p:txBody>
      </p:sp>
      <p:sp>
        <p:nvSpPr>
          <p:cNvPr id="5" name="Content Placeholder 4"/>
          <p:cNvSpPr>
            <a:spLocks noGrp="1"/>
          </p:cNvSpPr>
          <p:nvPr>
            <p:ph sz="half" idx="1"/>
          </p:nvPr>
        </p:nvSpPr>
        <p:spPr/>
        <p:txBody>
          <a:bodyPr/>
          <a:lstStyle/>
          <a:p>
            <a:r>
              <a:rPr lang="en-US" dirty="0" smtClean="0"/>
              <a:t>Loss of </a:t>
            </a:r>
            <a:r>
              <a:rPr lang="en-US" dirty="0"/>
              <a:t>C</a:t>
            </a:r>
            <a:r>
              <a:rPr lang="en-US" dirty="0" smtClean="0"/>
              <a:t>hannel </a:t>
            </a:r>
            <a:r>
              <a:rPr lang="en-US" dirty="0"/>
              <a:t>C</a:t>
            </a:r>
            <a:r>
              <a:rPr lang="en-US" dirty="0" smtClean="0"/>
              <a:t>omplexity </a:t>
            </a:r>
          </a:p>
          <a:p>
            <a:r>
              <a:rPr lang="en-US" dirty="0" smtClean="0"/>
              <a:t>Loss of MDN </a:t>
            </a:r>
          </a:p>
          <a:p>
            <a:r>
              <a:rPr lang="en-US" dirty="0" smtClean="0"/>
              <a:t>Presence of Non-Natives</a:t>
            </a:r>
          </a:p>
          <a:p>
            <a:endParaRPr lang="en-US" dirty="0" smtClean="0"/>
          </a:p>
          <a:p>
            <a:pPr marL="0" indent="0">
              <a:buNone/>
            </a:pPr>
            <a:r>
              <a:rPr lang="en-US" sz="2000" dirty="0" smtClean="0"/>
              <a:t>(Sanderson et al. 2009)</a:t>
            </a:r>
            <a:endParaRPr lang="en-US" sz="2000"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810000" y="1676400"/>
            <a:ext cx="4898176" cy="3720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761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339966">
            <a:alpha val="81000"/>
          </a:srgbClr>
        </a:solidFill>
      </a:spPr>
      <a:bodyPr wrap="square" rtlCol="0">
        <a:spAutoFit/>
      </a:bodyPr>
      <a:lstStyle>
        <a:defPPr marL="514350" indent="-514350">
          <a:defRPr sz="2800" b="1"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in">
  <a:themeElements>
    <a:clrScheme name="Custom 2">
      <a:dk1>
        <a:sysClr val="windowText" lastClr="000000"/>
      </a:dk1>
      <a:lt1>
        <a:sysClr val="window" lastClr="FFFFFF"/>
      </a:lt1>
      <a:dk2>
        <a:srgbClr val="857D6D"/>
      </a:dk2>
      <a:lt2>
        <a:srgbClr val="DDDEDD"/>
      </a:lt2>
      <a:accent1>
        <a:srgbClr val="8A8D09"/>
      </a:accent1>
      <a:accent2>
        <a:srgbClr val="E8A723"/>
      </a:accent2>
      <a:accent3>
        <a:srgbClr val="BB4A2B"/>
      </a:accent3>
      <a:accent4>
        <a:srgbClr val="B79462"/>
      </a:accent4>
      <a:accent5>
        <a:srgbClr val="DDDEDD"/>
      </a:accent5>
      <a:accent6>
        <a:srgbClr val="857D6D"/>
      </a:accent6>
      <a:hlink>
        <a:srgbClr val="BB4A2B"/>
      </a:hlink>
      <a:folHlink>
        <a:srgbClr val="E8A723"/>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31062</TotalTime>
  <Words>1781</Words>
  <Application>Microsoft Office PowerPoint</Application>
  <PresentationFormat>On-screen Show (4:3)</PresentationFormat>
  <Paragraphs>314</Paragraphs>
  <Slides>49</Slides>
  <Notes>28</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Default Design</vt:lpstr>
      <vt:lpstr>Main</vt:lpstr>
      <vt:lpstr>PowerPoint Presentation</vt:lpstr>
      <vt:lpstr>Todays talk will  cover: </vt:lpstr>
      <vt:lpstr>Columbia River Salmon Population Declines</vt:lpstr>
      <vt:lpstr>PowerPoint Presentation</vt:lpstr>
      <vt:lpstr>PowerPoint Presentation</vt:lpstr>
      <vt:lpstr>Endangered Species Listing</vt:lpstr>
      <vt:lpstr>Co-Limitation Tributaries</vt:lpstr>
      <vt:lpstr>MDN Reductions</vt:lpstr>
      <vt:lpstr>Co-Limitation</vt:lpstr>
      <vt:lpstr>PowerPoint Presentation</vt:lpstr>
      <vt:lpstr>PowerPoint Presentation</vt:lpstr>
      <vt:lpstr>Treatment: Schedule </vt:lpstr>
      <vt:lpstr>First Treatment   Channel Reconstruction</vt:lpstr>
      <vt:lpstr> </vt:lpstr>
      <vt:lpstr>Restoration Design</vt:lpstr>
      <vt:lpstr>Permits </vt:lpstr>
      <vt:lpstr>De-Watering </vt:lpstr>
      <vt:lpstr>Channel Excavation  </vt:lpstr>
      <vt:lpstr>Re-Building Banks </vt:lpstr>
      <vt:lpstr>Securing Banks </vt:lpstr>
      <vt:lpstr>Constructing Riffles</vt:lpstr>
      <vt:lpstr>Adding LWD</vt:lpstr>
      <vt:lpstr>Study Site</vt:lpstr>
      <vt:lpstr>Reach Comparisons </vt:lpstr>
      <vt:lpstr>Channel Conditions </vt:lpstr>
      <vt:lpstr>Spawning Video</vt:lpstr>
      <vt:lpstr>PowerPoint Presentation</vt:lpstr>
      <vt:lpstr>PowerPoint Presentation</vt:lpstr>
      <vt:lpstr>PowerPoint Presentation</vt:lpstr>
      <vt:lpstr>PowerPoint Presentation</vt:lpstr>
      <vt:lpstr>TBP</vt:lpstr>
      <vt:lpstr>TBP</vt:lpstr>
      <vt:lpstr>PowerPoint Presentation</vt:lpstr>
      <vt:lpstr>Results  </vt:lpstr>
      <vt:lpstr>Study Site</vt:lpstr>
      <vt:lpstr>Physical Metrics</vt:lpstr>
      <vt:lpstr>PowerPoint Presentation</vt:lpstr>
      <vt:lpstr>PowerPoint Presentation</vt:lpstr>
      <vt:lpstr>PowerPoint Presentation</vt:lpstr>
      <vt:lpstr>PowerPoint Presentation</vt:lpstr>
      <vt:lpstr>Production Versus Consumption</vt:lpstr>
      <vt:lpstr>PowerPoint Presentation</vt:lpstr>
      <vt:lpstr>PowerPoint Presentation</vt:lpstr>
      <vt:lpstr>PowerPoint Presentation</vt:lpstr>
      <vt:lpstr>PowerPoint Presentation</vt:lpstr>
      <vt:lpstr>PowerPoint Presentation</vt:lpstr>
      <vt:lpstr>PowerPoint Presentation</vt:lpstr>
      <vt:lpstr>Summary /Conclusions </vt:lpstr>
      <vt:lpstr>Questions?</vt:lpstr>
    </vt:vector>
  </TitlesOfParts>
  <Company>Bureau of Reclamation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BOR</dc:creator>
  <cp:lastModifiedBy>t.vidal</cp:lastModifiedBy>
  <cp:revision>406</cp:revision>
  <dcterms:created xsi:type="dcterms:W3CDTF">2012-05-15T17:06:56Z</dcterms:created>
  <dcterms:modified xsi:type="dcterms:W3CDTF">2014-02-14T18:57:31Z</dcterms:modified>
</cp:coreProperties>
</file>