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3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1" r:id="rId6"/>
    <p:sldId id="260" r:id="rId7"/>
    <p:sldId id="287" r:id="rId8"/>
    <p:sldId id="263" r:id="rId9"/>
    <p:sldId id="262" r:id="rId10"/>
    <p:sldId id="283" r:id="rId11"/>
    <p:sldId id="264" r:id="rId12"/>
    <p:sldId id="275" r:id="rId13"/>
    <p:sldId id="272" r:id="rId14"/>
    <p:sldId id="265" r:id="rId15"/>
    <p:sldId id="266" r:id="rId16"/>
    <p:sldId id="274" r:id="rId17"/>
    <p:sldId id="267" r:id="rId18"/>
    <p:sldId id="268" r:id="rId19"/>
    <p:sldId id="269" r:id="rId20"/>
    <p:sldId id="270" r:id="rId21"/>
    <p:sldId id="281" r:id="rId2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5" autoAdjust="0"/>
    <p:restoredTop sz="90421" autoAdjust="0"/>
  </p:normalViewPr>
  <p:slideViewPr>
    <p:cSldViewPr>
      <p:cViewPr varScale="1">
        <p:scale>
          <a:sx n="104" d="100"/>
          <a:sy n="104" d="100"/>
        </p:scale>
        <p:origin x="15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2139FA37-9B60-4051-9829-CF5A642591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F158B578-BCA1-4D27-9D14-01591A15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31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2FCA-A327-4BEC-917D-00CDB9B1D854}" type="datetime1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9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277D-93F2-4147-A50E-D4C3E9B17F0E}" type="datetime1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0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572C-3FA3-4F2C-B249-C3327324D0D1}" type="datetime1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0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4DD5-6CC6-4A74-B85F-1ACB6DDDCFFB}" type="datetime1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9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C2F79-293F-46A2-A42E-1077F23DC78F}" type="datetime1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2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BA4DC-E18D-45A4-8587-578474A90460}" type="datetime1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1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BBF-8892-405E-95E2-162A6B2755D8}" type="datetime1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7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3A320-ED3C-4014-BF98-FF8C4EC5B9F0}" type="datetime1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2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6E72D-7D2A-45D6-871F-53408252A57F}" type="datetime1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26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767A-F443-4FBE-B961-B096866ACB92}" type="datetime1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00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8B6F-8FB1-4586-8784-CB1B7DC25BFF}" type="datetime1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00886-B8DB-4F01-9AF1-1B8B9B9F48E8}" type="datetime1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DC4C2-7E6F-4C02-A05A-158E1AD8C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9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yakamafish-nsn.gov/harves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YAKAMA NATION </a:t>
            </a:r>
            <a:br>
              <a:rPr lang="en-US" b="1" dirty="0" smtClean="0"/>
            </a:br>
            <a:r>
              <a:rPr lang="en-US" b="1" dirty="0" smtClean="0"/>
              <a:t>FISHERS MEETING </a:t>
            </a:r>
            <a:endParaRPr lang="en-US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31, 2022</a:t>
            </a:r>
          </a:p>
          <a:p>
            <a:r>
              <a:rPr lang="en-US" dirty="0" smtClean="0"/>
              <a:t>10am – 4pm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5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2022 Sturgeon Guidelines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26457813"/>
              </p:ext>
            </p:extLst>
          </p:nvPr>
        </p:nvGraphicFramePr>
        <p:xfrm>
          <a:off x="1524001" y="1705896"/>
          <a:ext cx="5791199" cy="4237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2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8565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2022 Treaty Zone 6 Sturgeon 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63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Pool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Treaty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Sport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37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Bonn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675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675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37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TD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560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837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J</a:t>
                      </a:r>
                      <a:r>
                        <a:rPr lang="en-US" sz="2400" baseline="0" dirty="0" smtClean="0"/>
                        <a:t>D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210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837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Total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1,445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970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5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Winter Gillnet 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910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Compact Meeting – January 25 </a:t>
            </a:r>
          </a:p>
          <a:p>
            <a:r>
              <a:rPr lang="en-US" dirty="0" smtClean="0"/>
              <a:t>Season opens February 1: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The Dalles Pool </a:t>
            </a:r>
          </a:p>
          <a:p>
            <a:pPr lvl="1"/>
            <a:r>
              <a:rPr lang="en-US" dirty="0" smtClean="0"/>
              <a:t>6am Tues Feb 1 – 6pm Sat Feb 5</a:t>
            </a:r>
          </a:p>
          <a:p>
            <a:r>
              <a:rPr lang="en-US" b="1" dirty="0" smtClean="0"/>
              <a:t>John Day Pool</a:t>
            </a:r>
          </a:p>
          <a:p>
            <a:pPr lvl="1"/>
            <a:r>
              <a:rPr lang="en-US" dirty="0" smtClean="0"/>
              <a:t>6am Tues Feb 1 – 6pm Sat Feb 12 </a:t>
            </a:r>
          </a:p>
          <a:p>
            <a:r>
              <a:rPr lang="en-US" dirty="0" smtClean="0"/>
              <a:t>The Dalles and John Day Pools 43”-54” slot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5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Winter Gillnets Pg.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Open </a:t>
            </a:r>
            <a:r>
              <a:rPr lang="en-US" dirty="0"/>
              <a:t>T</a:t>
            </a:r>
            <a:r>
              <a:rPr lang="en-US" dirty="0" smtClean="0"/>
              <a:t>D and JD Pools</a:t>
            </a:r>
          </a:p>
          <a:p>
            <a:r>
              <a:rPr lang="en-US" dirty="0" smtClean="0"/>
              <a:t>Evaluate landings February 8</a:t>
            </a:r>
          </a:p>
          <a:p>
            <a:pPr lvl="1"/>
            <a:r>
              <a:rPr lang="en-US" dirty="0" smtClean="0"/>
              <a:t>Possible extension of TD Pool</a:t>
            </a:r>
          </a:p>
          <a:p>
            <a:r>
              <a:rPr lang="en-US" dirty="0" smtClean="0"/>
              <a:t>Evaluate Landings from JD Pool Feb 15</a:t>
            </a:r>
          </a:p>
          <a:p>
            <a:pPr lvl="1"/>
            <a:r>
              <a:rPr lang="en-US" dirty="0" smtClean="0"/>
              <a:t>Possible extension of JD Pool </a:t>
            </a:r>
          </a:p>
          <a:p>
            <a:r>
              <a:rPr lang="en-US" dirty="0" smtClean="0"/>
              <a:t>Opportunity TD/JD Pools achieve Guideline  </a:t>
            </a:r>
          </a:p>
          <a:p>
            <a:r>
              <a:rPr lang="en-US" dirty="0" smtClean="0"/>
              <a:t>Open Bonn Pool later, by early March </a:t>
            </a:r>
          </a:p>
          <a:p>
            <a:r>
              <a:rPr lang="en-US" dirty="0" smtClean="0"/>
              <a:t>Close by March 21, at the latest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6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Smelt 2022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Good return in 2021, estimated at 9 million pounds</a:t>
            </a:r>
          </a:p>
          <a:p>
            <a:pPr lvl="0"/>
            <a:r>
              <a:rPr lang="en-US" dirty="0" smtClean="0"/>
              <a:t>2021 YN treaty harvest approx. 53,675 pounds</a:t>
            </a:r>
          </a:p>
          <a:p>
            <a:pPr lvl="0"/>
            <a:r>
              <a:rPr lang="en-US" dirty="0" smtClean="0"/>
              <a:t>2022 return expected to be larger </a:t>
            </a:r>
            <a:endParaRPr lang="en-US" dirty="0"/>
          </a:p>
          <a:p>
            <a:pPr lvl="0"/>
            <a:r>
              <a:rPr lang="en-US" dirty="0"/>
              <a:t>Permits available from </a:t>
            </a:r>
            <a:r>
              <a:rPr lang="en-US" dirty="0" smtClean="0"/>
              <a:t>F&amp;W </a:t>
            </a:r>
            <a:r>
              <a:rPr lang="en-US" dirty="0"/>
              <a:t>Committee </a:t>
            </a:r>
            <a:r>
              <a:rPr lang="en-US" sz="3000" dirty="0" smtClean="0"/>
              <a:t>(See Raemelle Kiona)  </a:t>
            </a:r>
          </a:p>
          <a:p>
            <a:pPr lvl="0"/>
            <a:r>
              <a:rPr lang="en-US" dirty="0" smtClean="0"/>
              <a:t>As a courtesy, contact WDFW </a:t>
            </a:r>
          </a:p>
          <a:p>
            <a:pPr lvl="0"/>
            <a:r>
              <a:rPr lang="en-US" dirty="0" smtClean="0"/>
              <a:t>Carry YN ID </a:t>
            </a:r>
          </a:p>
          <a:p>
            <a:pPr lvl="0"/>
            <a:r>
              <a:rPr lang="en-US" dirty="0" smtClean="0"/>
              <a:t>Report Harvest to Megan Begay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2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2022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US v OR</a:t>
            </a:r>
            <a:r>
              <a:rPr lang="en-US" dirty="0" smtClean="0"/>
              <a:t> 2018 – 2027 Management Agreement </a:t>
            </a:r>
          </a:p>
          <a:p>
            <a:r>
              <a:rPr lang="en-US" dirty="0" smtClean="0"/>
              <a:t>January 1 to June 15 </a:t>
            </a:r>
          </a:p>
          <a:p>
            <a:r>
              <a:rPr lang="en-US" dirty="0" smtClean="0"/>
              <a:t>Upriver Spring/Snake River Summer Chinook </a:t>
            </a:r>
          </a:p>
          <a:p>
            <a:r>
              <a:rPr lang="en-US" dirty="0" smtClean="0"/>
              <a:t>Tributaries Managed Separately </a:t>
            </a:r>
          </a:p>
          <a:p>
            <a:r>
              <a:rPr lang="en-US" dirty="0" smtClean="0"/>
              <a:t>YN Platform/H&amp;L Fishing Package </a:t>
            </a:r>
          </a:p>
          <a:p>
            <a:pPr lvl="1"/>
            <a:r>
              <a:rPr lang="en-US" dirty="0" smtClean="0"/>
              <a:t>March Tribal Council </a:t>
            </a:r>
          </a:p>
          <a:p>
            <a:pPr lvl="1"/>
            <a:r>
              <a:rPr lang="en-US" dirty="0" smtClean="0"/>
              <a:t>Wind River normally opens Early March </a:t>
            </a:r>
          </a:p>
          <a:p>
            <a:r>
              <a:rPr lang="en-US" dirty="0" smtClean="0"/>
              <a:t>Spring/Summer Fishers Meeting – Mid March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2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286305"/>
              </p:ext>
            </p:extLst>
          </p:nvPr>
        </p:nvGraphicFramePr>
        <p:xfrm>
          <a:off x="1142999" y="1135796"/>
          <a:ext cx="6858000" cy="5112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7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3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3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79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9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Spring Chinook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75,200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91,756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122,900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Willamette River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2192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41,308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Lower River 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60,939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74,100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Wind </a:t>
                      </a:r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River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2192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Drano </a:t>
                      </a:r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Lake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2192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3,299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Klickitat River</a:t>
                      </a:r>
                      <a:r>
                        <a:rPr lang="en-US" sz="14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2192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1,821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Yakima River</a:t>
                      </a:r>
                      <a:r>
                        <a:rPr lang="en-US" sz="14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2192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2,882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Umatilla River</a:t>
                      </a:r>
                      <a:r>
                        <a:rPr lang="en-US" sz="1400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2192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1,077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06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Mid-Columbia total (by subtraction)</a:t>
                      </a:r>
                      <a:endParaRPr lang="en-US" sz="14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2192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22,200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22,117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27,800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Upper Columbia (total)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2192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21,700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5339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Snake River Spring/Summer (total</a:t>
                      </a:r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2192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52,274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73,400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Snake River </a:t>
                      </a:r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wild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4384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11,100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9,480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13,200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Upriver </a:t>
                      </a:r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Summer Chinook</a:t>
                      </a:r>
                      <a:r>
                        <a:rPr lang="en-US" sz="14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78,800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56,800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57,500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77" marR="5677" marT="5677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47800" y="3048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Columbia River Adult Salmon Returns: Actual and Forecasted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534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Platform/H&amp;L Regulations 2022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Fishing Regulation by TC Resolution</a:t>
            </a:r>
          </a:p>
          <a:p>
            <a:r>
              <a:rPr lang="en-US" dirty="0" smtClean="0"/>
              <a:t>Base regulations for Platform/H&amp;L </a:t>
            </a:r>
          </a:p>
          <a:p>
            <a:r>
              <a:rPr lang="en-US" dirty="0" smtClean="0"/>
              <a:t>Mainstem and Tributaries </a:t>
            </a:r>
          </a:p>
          <a:p>
            <a:r>
              <a:rPr lang="en-US" dirty="0" smtClean="0"/>
              <a:t>Amendable by F&amp;W Committee Action  </a:t>
            </a:r>
          </a:p>
          <a:p>
            <a:r>
              <a:rPr lang="en-US" dirty="0" smtClean="0"/>
              <a:t>Coordination w/WDFW February </a:t>
            </a:r>
          </a:p>
          <a:p>
            <a:r>
              <a:rPr lang="en-US" dirty="0" smtClean="0"/>
              <a:t>Present </a:t>
            </a:r>
            <a:r>
              <a:rPr lang="en-US" dirty="0"/>
              <a:t>at </a:t>
            </a:r>
            <a:r>
              <a:rPr lang="en-US" dirty="0" smtClean="0"/>
              <a:t>March </a:t>
            </a:r>
            <a:r>
              <a:rPr lang="en-US" dirty="0"/>
              <a:t>Tribal Council </a:t>
            </a:r>
          </a:p>
          <a:p>
            <a:r>
              <a:rPr lang="en-US" dirty="0" smtClean="0"/>
              <a:t>Below Bonneville closed &amp; reevaluate later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2022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Staff working on Technical Recommendations </a:t>
            </a:r>
          </a:p>
          <a:p>
            <a:r>
              <a:rPr lang="en-US" dirty="0" smtClean="0"/>
              <a:t>Management Run Size (&lt;Forecast)  </a:t>
            </a:r>
          </a:p>
          <a:p>
            <a:r>
              <a:rPr lang="en-US" dirty="0" smtClean="0"/>
              <a:t>Treaty Harvest Rate from MA </a:t>
            </a:r>
          </a:p>
          <a:p>
            <a:r>
              <a:rPr lang="en-US" dirty="0" smtClean="0"/>
              <a:t>Z6 Platform/H&amp;L Harvest Rate </a:t>
            </a:r>
          </a:p>
          <a:p>
            <a:r>
              <a:rPr lang="en-US" dirty="0" smtClean="0"/>
              <a:t>Run Size &amp; Catch Updates by early May  </a:t>
            </a:r>
          </a:p>
          <a:p>
            <a:r>
              <a:rPr lang="en-US" dirty="0" smtClean="0"/>
              <a:t>More Discussion March Fishers Meeting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Tributaries 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Wind River </a:t>
            </a:r>
          </a:p>
          <a:p>
            <a:pPr lvl="1"/>
            <a:r>
              <a:rPr lang="en-US" dirty="0" smtClean="0"/>
              <a:t>Forecast = 4,200</a:t>
            </a:r>
          </a:p>
          <a:p>
            <a:pPr lvl="1"/>
            <a:r>
              <a:rPr lang="en-US" dirty="0" smtClean="0"/>
              <a:t>Recommend Reduced Fishery </a:t>
            </a:r>
          </a:p>
          <a:p>
            <a:pPr lvl="2"/>
            <a:r>
              <a:rPr lang="en-US" dirty="0" smtClean="0"/>
              <a:t>March – June; Wednesday to Saturday  </a:t>
            </a:r>
          </a:p>
          <a:p>
            <a:r>
              <a:rPr lang="en-US" dirty="0" smtClean="0"/>
              <a:t>Klickitat River </a:t>
            </a:r>
          </a:p>
          <a:p>
            <a:pPr lvl="1"/>
            <a:r>
              <a:rPr lang="en-US" dirty="0" smtClean="0"/>
              <a:t>Forecast = 1,800</a:t>
            </a:r>
          </a:p>
          <a:p>
            <a:pPr lvl="1"/>
            <a:r>
              <a:rPr lang="en-US" dirty="0" smtClean="0"/>
              <a:t>Recommend Reduced Fishery </a:t>
            </a:r>
          </a:p>
          <a:p>
            <a:pPr lvl="2"/>
            <a:r>
              <a:rPr lang="en-US" dirty="0" smtClean="0"/>
              <a:t>April – May; Wednesday to Saturday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5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</a:t>
            </a:r>
            <a:r>
              <a:rPr lang="en-US" dirty="0" err="1" smtClean="0"/>
              <a:t>Tribs</a:t>
            </a:r>
            <a:r>
              <a:rPr lang="en-US" dirty="0" smtClean="0"/>
              <a:t>. Pg.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Yakima River </a:t>
            </a:r>
          </a:p>
          <a:p>
            <a:pPr lvl="1"/>
            <a:r>
              <a:rPr lang="en-US" dirty="0" smtClean="0"/>
              <a:t>Forecast = 4,700</a:t>
            </a:r>
          </a:p>
          <a:p>
            <a:pPr lvl="1"/>
            <a:r>
              <a:rPr lang="en-US" dirty="0" smtClean="0"/>
              <a:t>Recommend Regular Fishery 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week of April – June; Tuesday to Saturday </a:t>
            </a:r>
          </a:p>
          <a:p>
            <a:r>
              <a:rPr lang="en-US" dirty="0" smtClean="0"/>
              <a:t>Drano Lake </a:t>
            </a:r>
          </a:p>
          <a:p>
            <a:pPr lvl="1"/>
            <a:r>
              <a:rPr lang="en-US" dirty="0" smtClean="0"/>
              <a:t>Forecast = 3,800</a:t>
            </a:r>
          </a:p>
          <a:p>
            <a:pPr lvl="1"/>
            <a:r>
              <a:rPr lang="en-US" dirty="0" smtClean="0"/>
              <a:t>Fishery dependent on escapement </a:t>
            </a:r>
          </a:p>
          <a:p>
            <a:pPr lvl="2"/>
            <a:r>
              <a:rPr lang="en-US" dirty="0" smtClean="0"/>
              <a:t>TBD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0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Winter </a:t>
            </a:r>
            <a:r>
              <a:rPr lang="en-US" dirty="0"/>
              <a:t>Season </a:t>
            </a:r>
            <a:r>
              <a:rPr lang="en-US" dirty="0" smtClean="0"/>
              <a:t>2022 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/>
              <a:t>Smelt </a:t>
            </a:r>
            <a:r>
              <a:rPr lang="en-US" dirty="0" smtClean="0"/>
              <a:t>Information</a:t>
            </a:r>
            <a:endParaRPr lang="en-US" dirty="0"/>
          </a:p>
          <a:p>
            <a:pPr lvl="0"/>
            <a:r>
              <a:rPr lang="en-US" dirty="0"/>
              <a:t>Spring Season </a:t>
            </a:r>
            <a:r>
              <a:rPr lang="en-US" dirty="0" smtClean="0"/>
              <a:t>2022 </a:t>
            </a:r>
            <a:r>
              <a:rPr lang="en-US" dirty="0"/>
              <a:t> </a:t>
            </a:r>
            <a:endParaRPr lang="en-US" sz="2400" dirty="0"/>
          </a:p>
          <a:p>
            <a:pPr lvl="0"/>
            <a:r>
              <a:rPr lang="en-US" dirty="0" smtClean="0"/>
              <a:t>Expanded Icicle River Fishing Area 11:30am</a:t>
            </a:r>
          </a:p>
          <a:p>
            <a:pPr lvl="0"/>
            <a:r>
              <a:rPr lang="en-US" dirty="0" smtClean="0"/>
              <a:t>CRITFC </a:t>
            </a:r>
            <a:r>
              <a:rPr lang="en-US" dirty="0" smtClean="0"/>
              <a:t>Updates – COVID; IL/TFAS Survey  </a:t>
            </a:r>
          </a:p>
          <a:p>
            <a:r>
              <a:rPr lang="en-US" dirty="0" smtClean="0"/>
              <a:t>In-Lieu/ TFAS Sites, Salmon Marketing, Enforcement, Other?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9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</a:t>
            </a:r>
            <a:r>
              <a:rPr lang="en-US" dirty="0" err="1" smtClean="0"/>
              <a:t>Tribs</a:t>
            </a:r>
            <a:r>
              <a:rPr lang="en-US" dirty="0" smtClean="0"/>
              <a:t>. Pg.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Icicle River </a:t>
            </a:r>
          </a:p>
          <a:p>
            <a:pPr lvl="1"/>
            <a:r>
              <a:rPr lang="en-US" dirty="0" smtClean="0"/>
              <a:t>Forecast not available  </a:t>
            </a:r>
          </a:p>
          <a:p>
            <a:pPr lvl="1"/>
            <a:r>
              <a:rPr lang="en-US" dirty="0" smtClean="0"/>
              <a:t>No Fishery Recommendation </a:t>
            </a:r>
          </a:p>
          <a:p>
            <a:pPr lvl="2"/>
            <a:r>
              <a:rPr lang="en-US" dirty="0" smtClean="0"/>
              <a:t>Reevaluate Inseason  </a:t>
            </a:r>
          </a:p>
          <a:p>
            <a:r>
              <a:rPr lang="en-US" dirty="0" smtClean="0"/>
              <a:t>Wenatchee River </a:t>
            </a:r>
          </a:p>
          <a:p>
            <a:pPr lvl="1"/>
            <a:r>
              <a:rPr lang="en-US" dirty="0" smtClean="0"/>
              <a:t>Forecast not available </a:t>
            </a:r>
          </a:p>
          <a:p>
            <a:pPr lvl="1"/>
            <a:r>
              <a:rPr lang="en-US" dirty="0" smtClean="0"/>
              <a:t>Recommend Recent Fishery 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7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Yakama Nation Fisheries Website and Fisheries Facebook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3133"/>
            <a:ext cx="8229600" cy="3731868"/>
          </a:xfrm>
        </p:spPr>
        <p:txBody>
          <a:bodyPr/>
          <a:lstStyle/>
          <a:p>
            <a:r>
              <a:rPr lang="en-US" dirty="0" smtClean="0"/>
              <a:t>Provides information on seasons and printable Regulations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yakamafish-nsn.gov/harvest</a:t>
            </a:r>
            <a:endParaRPr lang="en-US" dirty="0"/>
          </a:p>
          <a:p>
            <a:r>
              <a:rPr lang="en-US" dirty="0" smtClean="0"/>
              <a:t>Information available</a:t>
            </a:r>
          </a:p>
          <a:p>
            <a:pPr lvl="1"/>
            <a:r>
              <a:rPr lang="en-US" dirty="0" smtClean="0"/>
              <a:t>Subsistence Regulations Package</a:t>
            </a:r>
          </a:p>
          <a:p>
            <a:pPr lvl="1"/>
            <a:r>
              <a:rPr lang="en-US" dirty="0" smtClean="0"/>
              <a:t>Each fishing season regulations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1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Winter Season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Setline  </a:t>
            </a:r>
          </a:p>
          <a:p>
            <a:r>
              <a:rPr lang="en-US" dirty="0" smtClean="0"/>
              <a:t>Winter Gillnet </a:t>
            </a:r>
          </a:p>
          <a:p>
            <a:pPr lvl="1"/>
            <a:r>
              <a:rPr lang="en-US" dirty="0" smtClean="0"/>
              <a:t>February 1 to March 21 </a:t>
            </a:r>
          </a:p>
          <a:p>
            <a:r>
              <a:rPr lang="en-US" dirty="0" smtClean="0"/>
              <a:t>Sturgeon Management Task Force </a:t>
            </a:r>
          </a:p>
          <a:p>
            <a:pPr lvl="1"/>
            <a:r>
              <a:rPr lang="en-US" dirty="0" smtClean="0"/>
              <a:t>Subset of US v OR </a:t>
            </a:r>
          </a:p>
          <a:p>
            <a:pPr lvl="1"/>
            <a:r>
              <a:rPr lang="en-US" dirty="0" smtClean="0"/>
              <a:t>Tribes, WA &amp; OR </a:t>
            </a:r>
          </a:p>
          <a:p>
            <a:pPr lvl="1"/>
            <a:r>
              <a:rPr lang="en-US" dirty="0" smtClean="0"/>
              <a:t>Zone 6 – Pools  </a:t>
            </a:r>
          </a:p>
          <a:p>
            <a:pPr lvl="1"/>
            <a:r>
              <a:rPr lang="en-US" dirty="0" smtClean="0"/>
              <a:t>Recommendations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5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Sturgeon Management Task Force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Met January 19, 2022  </a:t>
            </a:r>
          </a:p>
          <a:p>
            <a:r>
              <a:rPr lang="en-US" dirty="0" smtClean="0"/>
              <a:t>Annual Harvest Guidelines </a:t>
            </a:r>
          </a:p>
          <a:p>
            <a:pPr lvl="1"/>
            <a:r>
              <a:rPr lang="en-US" dirty="0" smtClean="0"/>
              <a:t>Tribal Commercial &amp; Sport </a:t>
            </a:r>
          </a:p>
          <a:p>
            <a:pPr lvl="1"/>
            <a:r>
              <a:rPr lang="en-US" dirty="0" smtClean="0"/>
              <a:t>Tribal C&amp;S not limited other than size slot </a:t>
            </a:r>
          </a:p>
          <a:p>
            <a:r>
              <a:rPr lang="en-US" dirty="0" smtClean="0"/>
              <a:t>Sturgeon Population Assessments</a:t>
            </a:r>
          </a:p>
          <a:p>
            <a:pPr lvl="1"/>
            <a:r>
              <a:rPr lang="en-US" dirty="0" smtClean="0"/>
              <a:t>Bonneville Pool  </a:t>
            </a:r>
          </a:p>
          <a:p>
            <a:pPr lvl="1"/>
            <a:r>
              <a:rPr lang="en-US" dirty="0" smtClean="0"/>
              <a:t>Winter Tagging John Day Pool</a:t>
            </a:r>
          </a:p>
          <a:p>
            <a:pPr lvl="1"/>
            <a:r>
              <a:rPr lang="en-US" dirty="0" smtClean="0"/>
              <a:t>Summer Recapture John Day Pool </a:t>
            </a:r>
          </a:p>
          <a:p>
            <a:pPr lvl="1"/>
            <a:r>
              <a:rPr lang="en-US" dirty="0" smtClean="0"/>
              <a:t>Young-of-the-Year Sampling Late Fall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Winter Season 2021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814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Treaty Effort/Catch focused in TD &amp; JD Pool early </a:t>
            </a:r>
          </a:p>
          <a:p>
            <a:r>
              <a:rPr lang="en-US" dirty="0" smtClean="0"/>
              <a:t>Issues with Inconsistent Size Slots  </a:t>
            </a:r>
          </a:p>
          <a:p>
            <a:r>
              <a:rPr lang="en-US" dirty="0" smtClean="0"/>
              <a:t>Bonn vs. Upper Pools open separately  </a:t>
            </a:r>
          </a:p>
          <a:p>
            <a:r>
              <a:rPr lang="en-US" dirty="0" smtClean="0"/>
              <a:t>Exceeded catch guideline in Bon Pool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64214892"/>
              </p:ext>
            </p:extLst>
          </p:nvPr>
        </p:nvGraphicFramePr>
        <p:xfrm>
          <a:off x="4307596" y="1417638"/>
          <a:ext cx="4379204" cy="4846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29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Treaty Zone 6 Sturgeon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1" dirty="0" smtClean="0"/>
                        <a:t>Treaty 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47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Pool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Guideline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Catch 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611">
                <a:tc>
                  <a:txBody>
                    <a:bodyPr/>
                    <a:lstStyle/>
                    <a:p>
                      <a:r>
                        <a:rPr lang="en-US" b="1" i="0" dirty="0" smtClean="0"/>
                        <a:t>Bonneville</a:t>
                      </a:r>
                    </a:p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1 to Mar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1,537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661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The</a:t>
                      </a:r>
                      <a:r>
                        <a:rPr lang="en-US" b="1" baseline="0" dirty="0" smtClean="0"/>
                        <a:t> Dalles</a:t>
                      </a:r>
                    </a:p>
                    <a:p>
                      <a:r>
                        <a:rPr lang="en-US" baseline="0" dirty="0" smtClean="0"/>
                        <a:t>Feb 1 to Feb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560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523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503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J</a:t>
                      </a:r>
                      <a:r>
                        <a:rPr lang="en-US" b="1" baseline="0" dirty="0" smtClean="0"/>
                        <a:t>ohn Day</a:t>
                      </a:r>
                    </a:p>
                    <a:p>
                      <a:r>
                        <a:rPr lang="en-US" baseline="0" dirty="0" smtClean="0"/>
                        <a:t>Feb 1 to Feb 5</a:t>
                      </a:r>
                    </a:p>
                    <a:p>
                      <a:r>
                        <a:rPr lang="en-US" baseline="0" dirty="0" smtClean="0"/>
                        <a:t>Feb 12 to Feb 15</a:t>
                      </a:r>
                    </a:p>
                    <a:p>
                      <a:r>
                        <a:rPr lang="en-US" baseline="0" dirty="0" smtClean="0"/>
                        <a:t>Feb 24 to Feb 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210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166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90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1,270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2,226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Bonneville Pool Population Assessment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YOY Recruitment 2021  </a:t>
            </a:r>
          </a:p>
          <a:p>
            <a:pPr lvl="1"/>
            <a:r>
              <a:rPr lang="en-US" dirty="0" smtClean="0"/>
              <a:t>Bon = 0.16 </a:t>
            </a:r>
          </a:p>
          <a:p>
            <a:pPr lvl="1"/>
            <a:r>
              <a:rPr lang="en-US" dirty="0" smtClean="0"/>
              <a:t>TD = 0.00</a:t>
            </a:r>
          </a:p>
          <a:p>
            <a:pPr lvl="1"/>
            <a:r>
              <a:rPr lang="en-US" dirty="0" smtClean="0"/>
              <a:t>JD =  0.00</a:t>
            </a:r>
          </a:p>
          <a:p>
            <a:r>
              <a:rPr lang="en-US" dirty="0" smtClean="0"/>
              <a:t>Future sub-</a:t>
            </a:r>
            <a:r>
              <a:rPr lang="en-US" dirty="0" err="1" smtClean="0"/>
              <a:t>legals</a:t>
            </a:r>
            <a:r>
              <a:rPr lang="en-US" dirty="0" smtClean="0"/>
              <a:t> </a:t>
            </a:r>
          </a:p>
          <a:p>
            <a:r>
              <a:rPr lang="en-US" dirty="0" smtClean="0"/>
              <a:t>Bonn Pool consistent  </a:t>
            </a:r>
          </a:p>
          <a:p>
            <a:r>
              <a:rPr lang="en-US" dirty="0" smtClean="0"/>
              <a:t>Upper Pools low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836674"/>
              </p:ext>
            </p:extLst>
          </p:nvPr>
        </p:nvGraphicFramePr>
        <p:xfrm>
          <a:off x="4572000" y="1296275"/>
          <a:ext cx="3962400" cy="48155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7353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Sturgeon Age-0 Recruitment Index (Ep)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41" marR="7541" marT="754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BON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spc="5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JDA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0.69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0.47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0.59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0.42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0.34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0.36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0.41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0.61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0.46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0.53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0.37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0.26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0.47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spc="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0.21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12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0.33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0.03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0.37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0.08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36859756"/>
                  </a:ext>
                </a:extLst>
              </a:tr>
              <a:tr h="19940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0.16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95506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92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3"/>
          <a:stretch/>
        </p:blipFill>
        <p:spPr bwMode="auto">
          <a:xfrm>
            <a:off x="762000" y="762000"/>
            <a:ext cx="7467600" cy="48767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0301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Bonneville Pool Sturgeon Growth 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424094"/>
          </a:xfrm>
        </p:spPr>
        <p:txBody>
          <a:bodyPr>
            <a:normAutofit/>
          </a:bodyPr>
          <a:lstStyle/>
          <a:p>
            <a:r>
              <a:rPr lang="en-US" dirty="0" smtClean="0"/>
              <a:t>Bonneville Pool growth is on an upward trend</a:t>
            </a:r>
          </a:p>
          <a:p>
            <a:r>
              <a:rPr lang="en-US" dirty="0" smtClean="0"/>
              <a:t>Increased growth grows fish quicker into the legal slot limit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t>8</a:t>
            </a:fld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600201"/>
            <a:ext cx="4343400" cy="4048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082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Bonneville Pool Pop. Est.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Harvestable range  8,222 in 2018</a:t>
            </a:r>
          </a:p>
          <a:p>
            <a:r>
              <a:rPr lang="en-US" dirty="0" smtClean="0"/>
              <a:t>Increased to 10,063 in 2021 </a:t>
            </a:r>
          </a:p>
          <a:p>
            <a:r>
              <a:rPr lang="en-US" dirty="0" smtClean="0"/>
              <a:t>Bonneville Pool Guideline</a:t>
            </a:r>
          </a:p>
          <a:p>
            <a:pPr marL="0" indent="0">
              <a:buNone/>
            </a:pPr>
            <a:r>
              <a:rPr lang="en-US" dirty="0" smtClean="0"/>
              <a:t>	Tribal 675 (38”-54”)  	Sport  675 (38”-54”)  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C4C2-7E6F-4C02-A05A-158E1AD8C2B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85" t="-672" r="1277" b="38847"/>
          <a:stretch/>
        </p:blipFill>
        <p:spPr bwMode="auto">
          <a:xfrm>
            <a:off x="4495800" y="1600200"/>
            <a:ext cx="4267200" cy="4114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8964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3139</TotalTime>
  <Words>858</Words>
  <Application>Microsoft Office PowerPoint</Application>
  <PresentationFormat>On-screen Show (4:3)</PresentationFormat>
  <Paragraphs>350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YAKAMA NATION  FISHERS MEETING </vt:lpstr>
      <vt:lpstr>Agenda </vt:lpstr>
      <vt:lpstr>Winter Season </vt:lpstr>
      <vt:lpstr>Sturgeon Management Task Force </vt:lpstr>
      <vt:lpstr>Winter Season 2021</vt:lpstr>
      <vt:lpstr>Bonneville Pool Population Assessment</vt:lpstr>
      <vt:lpstr>PowerPoint Presentation</vt:lpstr>
      <vt:lpstr>Bonneville Pool Sturgeon Growth  </vt:lpstr>
      <vt:lpstr>Bonneville Pool Pop. Est.</vt:lpstr>
      <vt:lpstr>2022 Sturgeon Guidelines</vt:lpstr>
      <vt:lpstr>Winter Gillnet 2022</vt:lpstr>
      <vt:lpstr>Winter Gillnets Pg. 2 </vt:lpstr>
      <vt:lpstr>Smelt 2022</vt:lpstr>
      <vt:lpstr>Spring 2022 </vt:lpstr>
      <vt:lpstr>PowerPoint Presentation</vt:lpstr>
      <vt:lpstr>Platform/H&amp;L Regulations 2022</vt:lpstr>
      <vt:lpstr>Spring 2022 Cont.</vt:lpstr>
      <vt:lpstr>Spring Tributaries 2022</vt:lpstr>
      <vt:lpstr>Spring Tribs. Pg. 2</vt:lpstr>
      <vt:lpstr>Spring Tribs. Pg. 3</vt:lpstr>
      <vt:lpstr>Yakama Nation Fisheries Website and Fisheries Facebook Page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YAKAMA NATION FISHERS MEETING</dc:title>
  <dc:creator>r.dick</dc:creator>
  <cp:lastModifiedBy>meganb</cp:lastModifiedBy>
  <cp:revision>161</cp:revision>
  <cp:lastPrinted>2022-01-26T18:52:36Z</cp:lastPrinted>
  <dcterms:created xsi:type="dcterms:W3CDTF">2015-01-08T20:02:27Z</dcterms:created>
  <dcterms:modified xsi:type="dcterms:W3CDTF">2022-01-31T16:30:30Z</dcterms:modified>
</cp:coreProperties>
</file>